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lsJ6mi9GeYaVb+O++MHhgi1ke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1F95FD-A3C4-4DD2-A0CA-4F3B657E5D20}">
  <a:tblStyle styleId="{651F95FD-A3C4-4DD2-A0CA-4F3B657E5D20}"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79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993bc55e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993bc55e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c7c6692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9c7c66924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9c7c669249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6" name="Google Shape;266;g9c7c66924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c7c66924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 name="Google Shape;272;g9c7c66924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c7c669249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g9c7c6692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9c7c669249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g9c7c66924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b0124f6c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9b0124f6c9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b0124f6c9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g9b0124f6c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b2106d7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9b2106d79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b2106d7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9b2106d79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9b2106d79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9b2106d79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b2106d79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9b2106d79d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9b2106d79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9b2106d79d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9b2106d79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9b2106d79d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b2106d79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9b2106d79d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9b2106d79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9b2106d79d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b2106d79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9b2106d79d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9c7c669249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0" name="Google Shape;380;g9c7c66924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a7656d2c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 name="Google Shape;129;g9a7656d2c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 name="Google Shape;13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4"/>
          <p:cNvSpPr txBox="1">
            <a:spLocks noGrp="1"/>
          </p:cNvSpPr>
          <p:nvPr>
            <p:ph type="title"/>
          </p:nvPr>
        </p:nvSpPr>
        <p:spPr>
          <a:xfrm>
            <a:off x="838200" y="1825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1"/>
          <p:cNvPicPr preferRelativeResize="0"/>
          <p:nvPr/>
        </p:nvPicPr>
        <p:blipFill rotWithShape="1">
          <a:blip r:embed="rId3">
            <a:alphaModFix/>
          </a:blip>
          <a:srcRect r="21335" b="-1"/>
          <a:stretch/>
        </p:blipFill>
        <p:spPr>
          <a:xfrm>
            <a:off x="4110127" y="-9515"/>
            <a:ext cx="8081873" cy="6857990"/>
          </a:xfrm>
          <a:custGeom>
            <a:avLst/>
            <a:gdLst/>
            <a:ahLst/>
            <a:cxnLst/>
            <a:rect l="l" t="t" r="r" b="b"/>
            <a:pathLst>
              <a:path w="8081873" h="6858000" extrusionOk="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p:spPr>
      </p:pic>
      <p:sp>
        <p:nvSpPr>
          <p:cNvPr id="86" name="Google Shape;86;p1"/>
          <p:cNvSpPr/>
          <p:nvPr/>
        </p:nvSpPr>
        <p:spPr>
          <a:xfrm>
            <a:off x="0" y="0"/>
            <a:ext cx="4959047" cy="6858000"/>
          </a:xfrm>
          <a:custGeom>
            <a:avLst/>
            <a:gdLst/>
            <a:ahLst/>
            <a:cxnLst/>
            <a:rect l="l" t="t" r="r" b="b"/>
            <a:pathLst>
              <a:path w="4959047" h="6858000" extrusionOk="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w="9525" cap="flat" cmpd="sng">
            <a:solidFill>
              <a:srgbClr val="E9EDF1"/>
            </a:solidFill>
            <a:prstDash val="solid"/>
            <a:miter lim="800000"/>
            <a:headEnd type="none" w="sm" len="sm"/>
            <a:tailEnd type="none" w="sm" len="sm"/>
          </a:ln>
          <a:effectLst>
            <a:outerShdw blurRad="50800" dist="38100" algn="l" rotWithShape="0">
              <a:srgbClr val="D8D8D8">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 name="Google Shape;87;p1"/>
          <p:cNvSpPr/>
          <p:nvPr/>
        </p:nvSpPr>
        <p:spPr>
          <a:xfrm>
            <a:off x="0" y="0"/>
            <a:ext cx="4948887" cy="6858000"/>
          </a:xfrm>
          <a:custGeom>
            <a:avLst/>
            <a:gdLst/>
            <a:ahLst/>
            <a:cxnLst/>
            <a:rect l="l" t="t" r="r" b="b"/>
            <a:pathLst>
              <a:path w="4948887" h="6858000" extrusionOk="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 name="Google Shape;88;p1"/>
          <p:cNvSpPr txBox="1">
            <a:spLocks noGrp="1"/>
          </p:cNvSpPr>
          <p:nvPr>
            <p:ph type="ctrTitle"/>
          </p:nvPr>
        </p:nvSpPr>
        <p:spPr>
          <a:xfrm>
            <a:off x="477981" y="1122363"/>
            <a:ext cx="4023360" cy="32041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Calibri"/>
              <a:buNone/>
            </a:pPr>
            <a:r>
              <a:rPr lang="en-IN" sz="5400">
                <a:latin typeface="Calibri"/>
                <a:ea typeface="Calibri"/>
                <a:cs typeface="Calibri"/>
                <a:sym typeface="Calibri"/>
              </a:rPr>
              <a:t>Sapiat –</a:t>
            </a:r>
            <a:br>
              <a:rPr lang="en-IN" sz="5400">
                <a:latin typeface="Calibri"/>
                <a:ea typeface="Calibri"/>
                <a:cs typeface="Calibri"/>
                <a:sym typeface="Calibri"/>
              </a:rPr>
            </a:br>
            <a:r>
              <a:rPr lang="en-IN" sz="5400">
                <a:latin typeface="Calibri"/>
                <a:ea typeface="Calibri"/>
                <a:cs typeface="Calibri"/>
                <a:sym typeface="Calibri"/>
              </a:rPr>
              <a:t>Backtesting</a:t>
            </a:r>
            <a:endParaRPr sz="5400">
              <a:latin typeface="Calibri"/>
              <a:ea typeface="Calibri"/>
              <a:cs typeface="Calibri"/>
              <a:sym typeface="Calibri"/>
            </a:endParaRPr>
          </a:p>
        </p:txBody>
      </p:sp>
      <p:sp>
        <p:nvSpPr>
          <p:cNvPr id="89" name="Google Shape;89;p1"/>
          <p:cNvSpPr txBox="1">
            <a:spLocks noGrp="1"/>
          </p:cNvSpPr>
          <p:nvPr>
            <p:ph type="subTitle" idx="1"/>
          </p:nvPr>
        </p:nvSpPr>
        <p:spPr>
          <a:xfrm>
            <a:off x="477981" y="4872922"/>
            <a:ext cx="3933306" cy="120814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b="1" i="0" u="none" strike="noStrike" dirty="0">
                <a:latin typeface="Calibri"/>
                <a:ea typeface="Calibri"/>
                <a:cs typeface="Calibri"/>
                <a:sym typeface="Calibri"/>
              </a:rPr>
              <a:t>Santa Clara University Practicum Team</a:t>
            </a:r>
            <a:endParaRPr b="1" dirty="0">
              <a:latin typeface="Calibri"/>
              <a:ea typeface="Calibri"/>
              <a:cs typeface="Calibri"/>
              <a:sym typeface="Calibri"/>
            </a:endParaRPr>
          </a:p>
          <a:p>
            <a:pPr marL="0" lvl="0" indent="0" algn="l" rtl="0">
              <a:lnSpc>
                <a:spcPct val="90000"/>
              </a:lnSpc>
              <a:spcBef>
                <a:spcPts val="1600"/>
              </a:spcBef>
              <a:spcAft>
                <a:spcPts val="0"/>
              </a:spcAft>
              <a:buClr>
                <a:schemeClr val="dk1"/>
              </a:buClr>
              <a:buSzPts val="2400"/>
              <a:buNone/>
            </a:pPr>
            <a:endParaRPr b="1" i="0" u="none" strike="noStrike" dirty="0">
              <a:latin typeface="Calibri"/>
              <a:ea typeface="Calibri"/>
              <a:cs typeface="Calibri"/>
              <a:sym typeface="Calibri"/>
            </a:endParaRPr>
          </a:p>
          <a:p>
            <a:pPr marL="0" lvl="0" indent="0" algn="l" rtl="0">
              <a:lnSpc>
                <a:spcPct val="90000"/>
              </a:lnSpc>
              <a:spcBef>
                <a:spcPts val="0"/>
              </a:spcBef>
              <a:spcAft>
                <a:spcPts val="0"/>
              </a:spcAft>
              <a:buClr>
                <a:schemeClr val="dk1"/>
              </a:buClr>
              <a:buSzPts val="2400"/>
              <a:buNone/>
            </a:pPr>
            <a:r>
              <a:rPr lang="en-IN" b="1" i="0" u="none" strike="noStrike" dirty="0">
                <a:latin typeface="Calibri"/>
                <a:ea typeface="Calibri"/>
                <a:cs typeface="Calibri"/>
                <a:sym typeface="Calibri"/>
              </a:rPr>
              <a:t>- </a:t>
            </a:r>
            <a:r>
              <a:rPr lang="en-IN" b="1" i="0" u="none" strike="noStrike">
                <a:latin typeface="Calibri"/>
                <a:ea typeface="Calibri"/>
                <a:cs typeface="Calibri"/>
                <a:sym typeface="Calibri"/>
              </a:rPr>
              <a:t>Abir Chakraborty</a:t>
            </a:r>
            <a:endParaRPr b="1"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400"/>
              <a:buNone/>
            </a:pPr>
            <a:br>
              <a:rPr lang="en-IN" b="1" dirty="0">
                <a:latin typeface="Calibri"/>
                <a:ea typeface="Calibri"/>
                <a:cs typeface="Calibri"/>
                <a:sym typeface="Calibri"/>
              </a:rPr>
            </a:br>
            <a:endParaRPr b="1" dirty="0">
              <a:latin typeface="Calibri"/>
              <a:ea typeface="Calibri"/>
              <a:cs typeface="Calibri"/>
              <a:sym typeface="Calibri"/>
            </a:endParaRPr>
          </a:p>
        </p:txBody>
      </p:sp>
      <p:sp>
        <p:nvSpPr>
          <p:cNvPr id="90" name="Google Shape;90;p1"/>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 name="Google Shape;91;p1"/>
          <p:cNvSpPr/>
          <p:nvPr/>
        </p:nvSpPr>
        <p:spPr>
          <a:xfrm>
            <a:off x="481029" y="4546920"/>
            <a:ext cx="402336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2" name="Google Shape;92;p1"/>
          <p:cNvPicPr preferRelativeResize="0"/>
          <p:nvPr/>
        </p:nvPicPr>
        <p:blipFill rotWithShape="1">
          <a:blip r:embed="rId4">
            <a:alphaModFix/>
          </a:blip>
          <a:srcRect/>
          <a:stretch/>
        </p:blipFill>
        <p:spPr>
          <a:xfrm>
            <a:off x="9775652" y="5838835"/>
            <a:ext cx="2416348" cy="942965"/>
          </a:xfrm>
          <a:prstGeom prst="rect">
            <a:avLst/>
          </a:prstGeom>
          <a:noFill/>
          <a:ln>
            <a:noFill/>
          </a:ln>
        </p:spPr>
      </p:pic>
      <p:pic>
        <p:nvPicPr>
          <p:cNvPr id="93" name="Google Shape;93;p1"/>
          <p:cNvPicPr preferRelativeResize="0"/>
          <p:nvPr/>
        </p:nvPicPr>
        <p:blipFill rotWithShape="1">
          <a:blip r:embed="rId5">
            <a:alphaModFix/>
          </a:blip>
          <a:srcRect/>
          <a:stretch/>
        </p:blipFill>
        <p:spPr>
          <a:xfrm>
            <a:off x="7029449" y="5839634"/>
            <a:ext cx="2702057" cy="9421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g993bc55e87_2_0"/>
          <p:cNvSpPr/>
          <p:nvPr/>
        </p:nvSpPr>
        <p:spPr>
          <a:xfrm>
            <a:off x="336884" y="311449"/>
            <a:ext cx="4332307" cy="6179552"/>
          </a:xfrm>
          <a:prstGeom prst="rect">
            <a:avLst/>
          </a:prstGeom>
          <a:solidFill>
            <a:srgbClr val="404040"/>
          </a:solidFill>
          <a:ln w="127000" cap="sq" cmpd="thinThick">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g993bc55e87_2_0"/>
          <p:cNvSpPr txBox="1">
            <a:spLocks noGrp="1"/>
          </p:cNvSpPr>
          <p:nvPr>
            <p:ph type="title"/>
          </p:nvPr>
        </p:nvSpPr>
        <p:spPr>
          <a:xfrm>
            <a:off x="742950" y="742951"/>
            <a:ext cx="3476625" cy="496252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IN" sz="4800">
                <a:solidFill>
                  <a:srgbClr val="FFFFFF"/>
                </a:solidFill>
                <a:latin typeface="Arial"/>
                <a:ea typeface="Arial"/>
                <a:cs typeface="Arial"/>
                <a:sym typeface="Arial"/>
              </a:rPr>
              <a:t>Lookback of 63 days</a:t>
            </a:r>
            <a:endParaRPr/>
          </a:p>
        </p:txBody>
      </p:sp>
      <p:pic>
        <p:nvPicPr>
          <p:cNvPr id="189" name="Google Shape;189;g993bc55e87_2_0" descr="Calendar&#10;&#10;Description automatically generated"/>
          <p:cNvPicPr preferRelativeResize="0"/>
          <p:nvPr/>
        </p:nvPicPr>
        <p:blipFill rotWithShape="1">
          <a:blip r:embed="rId3">
            <a:alphaModFix/>
          </a:blip>
          <a:srcRect l="27671" r="23730" b="-1"/>
          <a:stretch/>
        </p:blipFill>
        <p:spPr>
          <a:xfrm>
            <a:off x="6289831" y="472908"/>
            <a:ext cx="4281527" cy="58807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Sample Efficient frontiers </a:t>
            </a:r>
            <a:endParaRPr/>
          </a:p>
        </p:txBody>
      </p:sp>
      <p:pic>
        <p:nvPicPr>
          <p:cNvPr id="195" name="Google Shape;195;p7"/>
          <p:cNvPicPr preferRelativeResize="0"/>
          <p:nvPr/>
        </p:nvPicPr>
        <p:blipFill rotWithShape="1">
          <a:blip r:embed="rId3">
            <a:alphaModFix/>
          </a:blip>
          <a:srcRect/>
          <a:stretch/>
        </p:blipFill>
        <p:spPr>
          <a:xfrm>
            <a:off x="881650" y="1517463"/>
            <a:ext cx="9958960" cy="4862513"/>
          </a:xfrm>
          <a:prstGeom prst="rect">
            <a:avLst/>
          </a:prstGeom>
          <a:noFill/>
          <a:ln w="9525" cap="flat" cmpd="sng">
            <a:solidFill>
              <a:srgbClr val="0070C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0"/>
          <p:cNvPicPr preferRelativeResize="0"/>
          <p:nvPr/>
        </p:nvPicPr>
        <p:blipFill rotWithShape="1">
          <a:blip r:embed="rId3">
            <a:alphaModFix/>
          </a:blip>
          <a:srcRect/>
          <a:stretch/>
        </p:blipFill>
        <p:spPr>
          <a:xfrm>
            <a:off x="195362" y="3908325"/>
            <a:ext cx="7350427" cy="2771983"/>
          </a:xfrm>
          <a:prstGeom prst="rect">
            <a:avLst/>
          </a:prstGeom>
          <a:noFill/>
          <a:ln>
            <a:noFill/>
          </a:ln>
        </p:spPr>
      </p:pic>
      <p:pic>
        <p:nvPicPr>
          <p:cNvPr id="201" name="Google Shape;201;p30"/>
          <p:cNvPicPr preferRelativeResize="0"/>
          <p:nvPr/>
        </p:nvPicPr>
        <p:blipFill rotWithShape="1">
          <a:blip r:embed="rId4">
            <a:alphaModFix/>
          </a:blip>
          <a:srcRect/>
          <a:stretch/>
        </p:blipFill>
        <p:spPr>
          <a:xfrm>
            <a:off x="3333135" y="43459"/>
            <a:ext cx="8180439" cy="3822052"/>
          </a:xfrm>
          <a:prstGeom prst="rect">
            <a:avLst/>
          </a:prstGeom>
          <a:noFill/>
          <a:ln w="9525" cap="flat" cmpd="sng">
            <a:solidFill>
              <a:schemeClr val="accent1"/>
            </a:solidFill>
            <a:prstDash val="solid"/>
            <a:round/>
            <a:headEnd type="none" w="sm" len="sm"/>
            <a:tailEnd type="none" w="sm" len="sm"/>
          </a:ln>
        </p:spPr>
      </p:pic>
      <p:sp>
        <p:nvSpPr>
          <p:cNvPr id="202" name="Google Shape;202;p30"/>
          <p:cNvSpPr/>
          <p:nvPr/>
        </p:nvSpPr>
        <p:spPr>
          <a:xfrm>
            <a:off x="1" y="-1"/>
            <a:ext cx="2369573" cy="2949677"/>
          </a:xfrm>
          <a:prstGeom prst="flowChartOffpageConnector">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2400" b="0" i="0" u="none" strike="noStrike" cap="none">
                <a:solidFill>
                  <a:schemeClr val="lt1"/>
                </a:solidFill>
                <a:latin typeface="Arial"/>
                <a:ea typeface="Arial"/>
                <a:cs typeface="Arial"/>
                <a:sym typeface="Arial"/>
              </a:rPr>
              <a:t>Comparing results for low risk level – 0.003</a:t>
            </a:r>
            <a:endParaRPr/>
          </a:p>
        </p:txBody>
      </p:sp>
      <p:sp>
        <p:nvSpPr>
          <p:cNvPr id="203" name="Google Shape;203;p30"/>
          <p:cNvSpPr txBox="1"/>
          <p:nvPr/>
        </p:nvSpPr>
        <p:spPr>
          <a:xfrm>
            <a:off x="629550" y="5049750"/>
            <a:ext cx="6764100" cy="18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1"/>
          <p:cNvPicPr preferRelativeResize="0"/>
          <p:nvPr/>
        </p:nvPicPr>
        <p:blipFill rotWithShape="1">
          <a:blip r:embed="rId3">
            <a:alphaModFix/>
          </a:blip>
          <a:srcRect/>
          <a:stretch/>
        </p:blipFill>
        <p:spPr>
          <a:xfrm>
            <a:off x="3333134" y="23792"/>
            <a:ext cx="8180439" cy="3822053"/>
          </a:xfrm>
          <a:prstGeom prst="rect">
            <a:avLst/>
          </a:prstGeom>
          <a:noFill/>
          <a:ln w="9525" cap="flat" cmpd="sng">
            <a:solidFill>
              <a:schemeClr val="accent1"/>
            </a:solidFill>
            <a:prstDash val="solid"/>
            <a:round/>
            <a:headEnd type="none" w="sm" len="sm"/>
            <a:tailEnd type="none" w="sm" len="sm"/>
          </a:ln>
        </p:spPr>
      </p:pic>
      <p:pic>
        <p:nvPicPr>
          <p:cNvPr id="209" name="Google Shape;209;p31"/>
          <p:cNvPicPr preferRelativeResize="0"/>
          <p:nvPr/>
        </p:nvPicPr>
        <p:blipFill rotWithShape="1">
          <a:blip r:embed="rId4">
            <a:alphaModFix/>
          </a:blip>
          <a:srcRect/>
          <a:stretch/>
        </p:blipFill>
        <p:spPr>
          <a:xfrm>
            <a:off x="195362" y="3884699"/>
            <a:ext cx="7350427" cy="2819234"/>
          </a:xfrm>
          <a:prstGeom prst="rect">
            <a:avLst/>
          </a:prstGeom>
          <a:noFill/>
          <a:ln>
            <a:noFill/>
          </a:ln>
        </p:spPr>
      </p:pic>
      <p:sp>
        <p:nvSpPr>
          <p:cNvPr id="210" name="Google Shape;210;p31"/>
          <p:cNvSpPr/>
          <p:nvPr/>
        </p:nvSpPr>
        <p:spPr>
          <a:xfrm>
            <a:off x="1" y="-1"/>
            <a:ext cx="2369573" cy="2949677"/>
          </a:xfrm>
          <a:prstGeom prst="flowChartOffpageConnector">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2400" b="0" i="0" u="none" strike="noStrike" cap="none">
                <a:solidFill>
                  <a:schemeClr val="lt1"/>
                </a:solidFill>
                <a:latin typeface="Arial"/>
                <a:ea typeface="Arial"/>
                <a:cs typeface="Arial"/>
                <a:sym typeface="Arial"/>
              </a:rPr>
              <a:t>Comparing results for medium risk level – 0.005</a:t>
            </a:r>
            <a:endParaRPr/>
          </a:p>
        </p:txBody>
      </p:sp>
      <p:sp>
        <p:nvSpPr>
          <p:cNvPr id="211" name="Google Shape;211;p31"/>
          <p:cNvSpPr txBox="1"/>
          <p:nvPr/>
        </p:nvSpPr>
        <p:spPr>
          <a:xfrm>
            <a:off x="629550" y="5049750"/>
            <a:ext cx="6764100" cy="18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2"/>
          <p:cNvPicPr preferRelativeResize="0"/>
          <p:nvPr/>
        </p:nvPicPr>
        <p:blipFill rotWithShape="1">
          <a:blip r:embed="rId3">
            <a:alphaModFix/>
          </a:blip>
          <a:srcRect/>
          <a:stretch/>
        </p:blipFill>
        <p:spPr>
          <a:xfrm>
            <a:off x="3333135" y="33627"/>
            <a:ext cx="8180439" cy="3826684"/>
          </a:xfrm>
          <a:prstGeom prst="rect">
            <a:avLst/>
          </a:prstGeom>
          <a:noFill/>
          <a:ln w="9525" cap="flat" cmpd="sng">
            <a:solidFill>
              <a:schemeClr val="accent1"/>
            </a:solidFill>
            <a:prstDash val="solid"/>
            <a:round/>
            <a:headEnd type="none" w="sm" len="sm"/>
            <a:tailEnd type="none" w="sm" len="sm"/>
          </a:ln>
        </p:spPr>
      </p:pic>
      <p:pic>
        <p:nvPicPr>
          <p:cNvPr id="217" name="Google Shape;217;p32"/>
          <p:cNvPicPr preferRelativeResize="0"/>
          <p:nvPr/>
        </p:nvPicPr>
        <p:blipFill rotWithShape="1">
          <a:blip r:embed="rId4">
            <a:alphaModFix/>
          </a:blip>
          <a:srcRect/>
          <a:stretch/>
        </p:blipFill>
        <p:spPr>
          <a:xfrm>
            <a:off x="195362" y="3908325"/>
            <a:ext cx="7350427" cy="2771983"/>
          </a:xfrm>
          <a:prstGeom prst="rect">
            <a:avLst/>
          </a:prstGeom>
          <a:noFill/>
          <a:ln>
            <a:noFill/>
          </a:ln>
        </p:spPr>
      </p:pic>
      <p:sp>
        <p:nvSpPr>
          <p:cNvPr id="218" name="Google Shape;218;p32"/>
          <p:cNvSpPr/>
          <p:nvPr/>
        </p:nvSpPr>
        <p:spPr>
          <a:xfrm>
            <a:off x="1" y="-1"/>
            <a:ext cx="2369573" cy="2949677"/>
          </a:xfrm>
          <a:prstGeom prst="flowChartOffpageConnector">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2400" b="0" i="0" u="none" strike="noStrike" cap="none">
                <a:solidFill>
                  <a:schemeClr val="lt1"/>
                </a:solidFill>
                <a:latin typeface="Arial"/>
                <a:ea typeface="Arial"/>
                <a:cs typeface="Arial"/>
                <a:sym typeface="Arial"/>
              </a:rPr>
              <a:t>Comparing results for high risk level – 0.00</a:t>
            </a:r>
            <a:r>
              <a:rPr lang="en-IN" sz="2400">
                <a:solidFill>
                  <a:schemeClr val="lt1"/>
                </a:solidFill>
              </a:rPr>
              <a:t>7</a:t>
            </a:r>
            <a:endParaRPr/>
          </a:p>
        </p:txBody>
      </p:sp>
      <p:sp>
        <p:nvSpPr>
          <p:cNvPr id="219" name="Google Shape;219;p32"/>
          <p:cNvSpPr txBox="1"/>
          <p:nvPr/>
        </p:nvSpPr>
        <p:spPr>
          <a:xfrm>
            <a:off x="629550" y="5049750"/>
            <a:ext cx="6764100" cy="18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3"/>
        <p:cNvGrpSpPr/>
        <p:nvPr/>
      </p:nvGrpSpPr>
      <p:grpSpPr>
        <a:xfrm>
          <a:off x="0" y="0"/>
          <a:ext cx="0" cy="0"/>
          <a:chOff x="0" y="0"/>
          <a:chExt cx="0" cy="0"/>
        </a:xfrm>
      </p:grpSpPr>
      <p:sp>
        <p:nvSpPr>
          <p:cNvPr id="224" name="Google Shape;224;p33"/>
          <p:cNvSpPr/>
          <p:nvPr/>
        </p:nvSpPr>
        <p:spPr>
          <a:xfrm>
            <a:off x="336884" y="311449"/>
            <a:ext cx="4332307" cy="6179552"/>
          </a:xfrm>
          <a:prstGeom prst="rect">
            <a:avLst/>
          </a:prstGeom>
          <a:solidFill>
            <a:srgbClr val="404040"/>
          </a:solidFill>
          <a:ln w="127000" cap="sq" cmpd="thinThick">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5" name="Google Shape;225;p33"/>
          <p:cNvSpPr txBox="1">
            <a:spLocks noGrp="1"/>
          </p:cNvSpPr>
          <p:nvPr>
            <p:ph type="title"/>
          </p:nvPr>
        </p:nvSpPr>
        <p:spPr>
          <a:xfrm>
            <a:off x="742950" y="742951"/>
            <a:ext cx="3476625" cy="496252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IN" sz="4800">
                <a:solidFill>
                  <a:srgbClr val="FFFFFF"/>
                </a:solidFill>
                <a:latin typeface="Arial"/>
                <a:ea typeface="Arial"/>
                <a:cs typeface="Arial"/>
                <a:sym typeface="Arial"/>
              </a:rPr>
              <a:t>Lookback of 252 days</a:t>
            </a:r>
            <a:endParaRPr/>
          </a:p>
        </p:txBody>
      </p:sp>
      <p:pic>
        <p:nvPicPr>
          <p:cNvPr id="226" name="Google Shape;226;p33" descr="Calendar&#10;&#10;Description automatically generated"/>
          <p:cNvPicPr preferRelativeResize="0"/>
          <p:nvPr/>
        </p:nvPicPr>
        <p:blipFill rotWithShape="1">
          <a:blip r:embed="rId3">
            <a:alphaModFix/>
          </a:blip>
          <a:srcRect l="27671" r="23730" b="-1"/>
          <a:stretch/>
        </p:blipFill>
        <p:spPr>
          <a:xfrm>
            <a:off x="6289831" y="472908"/>
            <a:ext cx="4281527" cy="58807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4"/>
          <p:cNvPicPr preferRelativeResize="0"/>
          <p:nvPr/>
        </p:nvPicPr>
        <p:blipFill rotWithShape="1">
          <a:blip r:embed="rId3">
            <a:alphaModFix/>
          </a:blip>
          <a:srcRect/>
          <a:stretch/>
        </p:blipFill>
        <p:spPr>
          <a:xfrm>
            <a:off x="881650" y="1517462"/>
            <a:ext cx="9958960" cy="4862513"/>
          </a:xfrm>
          <a:prstGeom prst="rect">
            <a:avLst/>
          </a:prstGeom>
          <a:noFill/>
          <a:ln w="9525" cap="flat" cmpd="sng">
            <a:solidFill>
              <a:schemeClr val="accent1"/>
            </a:solidFill>
            <a:prstDash val="solid"/>
            <a:round/>
            <a:headEnd type="none" w="sm" len="sm"/>
            <a:tailEnd type="none" w="sm" len="sm"/>
          </a:ln>
        </p:spPr>
      </p:pic>
      <p:sp>
        <p:nvSpPr>
          <p:cNvPr id="232" name="Google Shape;23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Sample Efficient frontiers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5"/>
          <p:cNvPicPr preferRelativeResize="0"/>
          <p:nvPr/>
        </p:nvPicPr>
        <p:blipFill>
          <a:blip r:embed="rId3">
            <a:alphaModFix/>
          </a:blip>
          <a:stretch>
            <a:fillRect/>
          </a:stretch>
        </p:blipFill>
        <p:spPr>
          <a:xfrm>
            <a:off x="3333125" y="43450"/>
            <a:ext cx="8180450" cy="3822050"/>
          </a:xfrm>
          <a:prstGeom prst="rect">
            <a:avLst/>
          </a:prstGeom>
          <a:noFill/>
          <a:ln w="9525" cap="flat" cmpd="sng">
            <a:solidFill>
              <a:schemeClr val="accent1"/>
            </a:solidFill>
            <a:prstDash val="solid"/>
            <a:round/>
            <a:headEnd type="none" w="sm" len="sm"/>
            <a:tailEnd type="none" w="sm" len="sm"/>
          </a:ln>
        </p:spPr>
      </p:pic>
      <p:pic>
        <p:nvPicPr>
          <p:cNvPr id="238" name="Google Shape;238;p35"/>
          <p:cNvPicPr preferRelativeResize="0"/>
          <p:nvPr/>
        </p:nvPicPr>
        <p:blipFill>
          <a:blip r:embed="rId4">
            <a:alphaModFix/>
          </a:blip>
          <a:stretch>
            <a:fillRect/>
          </a:stretch>
        </p:blipFill>
        <p:spPr>
          <a:xfrm>
            <a:off x="195350" y="3908325"/>
            <a:ext cx="7271025" cy="2711650"/>
          </a:xfrm>
          <a:prstGeom prst="rect">
            <a:avLst/>
          </a:prstGeom>
          <a:noFill/>
          <a:ln>
            <a:noFill/>
          </a:ln>
        </p:spPr>
      </p:pic>
      <p:sp>
        <p:nvSpPr>
          <p:cNvPr id="239" name="Google Shape;239;p35"/>
          <p:cNvSpPr/>
          <p:nvPr/>
        </p:nvSpPr>
        <p:spPr>
          <a:xfrm>
            <a:off x="1" y="-1"/>
            <a:ext cx="2369573" cy="2949677"/>
          </a:xfrm>
          <a:prstGeom prst="flowChartOffpageConnector">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2400" b="0" i="0" u="none" strike="noStrike" cap="none">
                <a:solidFill>
                  <a:schemeClr val="lt1"/>
                </a:solidFill>
                <a:latin typeface="Arial"/>
                <a:ea typeface="Arial"/>
                <a:cs typeface="Arial"/>
                <a:sym typeface="Arial"/>
              </a:rPr>
              <a:t>Comparing results for low risk level – 0.003</a:t>
            </a:r>
            <a:endParaRPr/>
          </a:p>
        </p:txBody>
      </p:sp>
      <p:sp>
        <p:nvSpPr>
          <p:cNvPr id="240" name="Google Shape;240;p35"/>
          <p:cNvSpPr txBox="1"/>
          <p:nvPr/>
        </p:nvSpPr>
        <p:spPr>
          <a:xfrm>
            <a:off x="629550" y="5022950"/>
            <a:ext cx="6764100" cy="160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6"/>
          <p:cNvPicPr preferRelativeResize="0"/>
          <p:nvPr/>
        </p:nvPicPr>
        <p:blipFill>
          <a:blip r:embed="rId3">
            <a:alphaModFix/>
          </a:blip>
          <a:stretch>
            <a:fillRect/>
          </a:stretch>
        </p:blipFill>
        <p:spPr>
          <a:xfrm>
            <a:off x="3333125" y="23800"/>
            <a:ext cx="8180449" cy="3822050"/>
          </a:xfrm>
          <a:prstGeom prst="rect">
            <a:avLst/>
          </a:prstGeom>
          <a:noFill/>
          <a:ln w="9525" cap="flat" cmpd="sng">
            <a:solidFill>
              <a:schemeClr val="accent1"/>
            </a:solidFill>
            <a:prstDash val="solid"/>
            <a:round/>
            <a:headEnd type="none" w="sm" len="sm"/>
            <a:tailEnd type="none" w="sm" len="sm"/>
          </a:ln>
        </p:spPr>
      </p:pic>
      <p:pic>
        <p:nvPicPr>
          <p:cNvPr id="246" name="Google Shape;246;p36"/>
          <p:cNvPicPr preferRelativeResize="0"/>
          <p:nvPr/>
        </p:nvPicPr>
        <p:blipFill>
          <a:blip r:embed="rId4">
            <a:alphaModFix/>
          </a:blip>
          <a:stretch>
            <a:fillRect/>
          </a:stretch>
        </p:blipFill>
        <p:spPr>
          <a:xfrm>
            <a:off x="195350" y="3933852"/>
            <a:ext cx="7350450" cy="2770074"/>
          </a:xfrm>
          <a:prstGeom prst="rect">
            <a:avLst/>
          </a:prstGeom>
          <a:noFill/>
          <a:ln>
            <a:noFill/>
          </a:ln>
        </p:spPr>
      </p:pic>
      <p:sp>
        <p:nvSpPr>
          <p:cNvPr id="247" name="Google Shape;247;p36"/>
          <p:cNvSpPr/>
          <p:nvPr/>
        </p:nvSpPr>
        <p:spPr>
          <a:xfrm>
            <a:off x="1" y="-1"/>
            <a:ext cx="2369573" cy="2949677"/>
          </a:xfrm>
          <a:prstGeom prst="flowChartOffpageConnector">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2400" b="0" i="0" u="none" strike="noStrike" cap="none">
                <a:solidFill>
                  <a:schemeClr val="lt1"/>
                </a:solidFill>
                <a:latin typeface="Arial"/>
                <a:ea typeface="Arial"/>
                <a:cs typeface="Arial"/>
                <a:sym typeface="Arial"/>
              </a:rPr>
              <a:t>Comparing results for medium risk level – 0.005</a:t>
            </a:r>
            <a:endParaRPr/>
          </a:p>
        </p:txBody>
      </p:sp>
      <p:sp>
        <p:nvSpPr>
          <p:cNvPr id="248" name="Google Shape;248;p36"/>
          <p:cNvSpPr txBox="1"/>
          <p:nvPr/>
        </p:nvSpPr>
        <p:spPr>
          <a:xfrm>
            <a:off x="629550" y="5049750"/>
            <a:ext cx="6764100" cy="18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7"/>
          <p:cNvPicPr preferRelativeResize="0"/>
          <p:nvPr/>
        </p:nvPicPr>
        <p:blipFill>
          <a:blip r:embed="rId3">
            <a:alphaModFix/>
          </a:blip>
          <a:stretch>
            <a:fillRect/>
          </a:stretch>
        </p:blipFill>
        <p:spPr>
          <a:xfrm>
            <a:off x="3333125" y="33625"/>
            <a:ext cx="8180449" cy="3826675"/>
          </a:xfrm>
          <a:prstGeom prst="rect">
            <a:avLst/>
          </a:prstGeom>
          <a:noFill/>
          <a:ln w="9525" cap="flat" cmpd="sng">
            <a:solidFill>
              <a:schemeClr val="accent1"/>
            </a:solidFill>
            <a:prstDash val="solid"/>
            <a:round/>
            <a:headEnd type="none" w="sm" len="sm"/>
            <a:tailEnd type="none" w="sm" len="sm"/>
          </a:ln>
        </p:spPr>
      </p:pic>
      <p:pic>
        <p:nvPicPr>
          <p:cNvPr id="254" name="Google Shape;254;p37"/>
          <p:cNvPicPr preferRelativeResize="0"/>
          <p:nvPr/>
        </p:nvPicPr>
        <p:blipFill>
          <a:blip r:embed="rId4">
            <a:alphaModFix/>
          </a:blip>
          <a:stretch>
            <a:fillRect/>
          </a:stretch>
        </p:blipFill>
        <p:spPr>
          <a:xfrm>
            <a:off x="195350" y="3903463"/>
            <a:ext cx="7350451" cy="2776837"/>
          </a:xfrm>
          <a:prstGeom prst="rect">
            <a:avLst/>
          </a:prstGeom>
          <a:noFill/>
          <a:ln>
            <a:noFill/>
          </a:ln>
        </p:spPr>
      </p:pic>
      <p:sp>
        <p:nvSpPr>
          <p:cNvPr id="255" name="Google Shape;255;p37"/>
          <p:cNvSpPr/>
          <p:nvPr/>
        </p:nvSpPr>
        <p:spPr>
          <a:xfrm>
            <a:off x="1" y="-1"/>
            <a:ext cx="2369573" cy="2949677"/>
          </a:xfrm>
          <a:prstGeom prst="flowChartOffpageConnector">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2400" b="0" i="0" u="none" strike="noStrike" cap="none">
                <a:solidFill>
                  <a:schemeClr val="lt1"/>
                </a:solidFill>
                <a:latin typeface="Arial"/>
                <a:ea typeface="Arial"/>
                <a:cs typeface="Arial"/>
                <a:sym typeface="Arial"/>
              </a:rPr>
              <a:t>Comparing results for high risk level – 0.00</a:t>
            </a:r>
            <a:r>
              <a:rPr lang="en-IN" sz="2400">
                <a:solidFill>
                  <a:schemeClr val="lt1"/>
                </a:solidFill>
              </a:rPr>
              <a:t>7</a:t>
            </a:r>
            <a:endParaRPr/>
          </a:p>
        </p:txBody>
      </p:sp>
      <p:sp>
        <p:nvSpPr>
          <p:cNvPr id="256" name="Google Shape;256;p37"/>
          <p:cNvSpPr txBox="1"/>
          <p:nvPr/>
        </p:nvSpPr>
        <p:spPr>
          <a:xfrm>
            <a:off x="629550" y="5049750"/>
            <a:ext cx="6764100" cy="18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1913468" y="365125"/>
            <a:ext cx="944033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sz="4800"/>
              <a:t>Objective</a:t>
            </a:r>
            <a:endParaRPr/>
          </a:p>
        </p:txBody>
      </p:sp>
      <p:sp>
        <p:nvSpPr>
          <p:cNvPr id="99" name="Google Shape;99;p2"/>
          <p:cNvSpPr/>
          <p:nvPr/>
        </p:nvSpPr>
        <p:spPr>
          <a:xfrm rot="5400000">
            <a:off x="6032938" y="-6032938"/>
            <a:ext cx="126124" cy="12192000"/>
          </a:xfrm>
          <a:prstGeom prst="rect">
            <a:avLst/>
          </a:prstGeom>
          <a:solidFill>
            <a:srgbClr val="4472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0" name="Google Shape;100;p2" descr="Upward trend"/>
          <p:cNvPicPr preferRelativeResize="0"/>
          <p:nvPr/>
        </p:nvPicPr>
        <p:blipFill rotWithShape="1">
          <a:blip r:embed="rId3">
            <a:alphaModFix/>
          </a:blip>
          <a:srcRect/>
          <a:stretch/>
        </p:blipFill>
        <p:spPr>
          <a:xfrm>
            <a:off x="838200" y="570706"/>
            <a:ext cx="914400" cy="914400"/>
          </a:xfrm>
          <a:prstGeom prst="rect">
            <a:avLst/>
          </a:prstGeom>
          <a:noFill/>
          <a:ln>
            <a:noFill/>
          </a:ln>
        </p:spPr>
      </p:pic>
      <p:sp>
        <p:nvSpPr>
          <p:cNvPr id="101" name="Google Shape;101;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Compare daily portfolio returns using quarterly weights constructed using 3 covariance approaches:</a:t>
            </a:r>
            <a:endParaRPr/>
          </a:p>
          <a:p>
            <a:pPr marL="0" lvl="0" indent="0" algn="l" rtl="0">
              <a:lnSpc>
                <a:spcPct val="90000"/>
              </a:lnSpc>
              <a:spcBef>
                <a:spcPts val="600"/>
              </a:spcBef>
              <a:spcAft>
                <a:spcPts val="0"/>
              </a:spcAft>
              <a:buClr>
                <a:schemeClr val="dk1"/>
              </a:buClr>
              <a:buSzPts val="2800"/>
              <a:buNone/>
            </a:pPr>
            <a:endParaRPr/>
          </a:p>
          <a:p>
            <a:pPr marL="514350" lvl="0" indent="-514350" algn="l" rtl="0">
              <a:lnSpc>
                <a:spcPct val="90000"/>
              </a:lnSpc>
              <a:spcBef>
                <a:spcPts val="600"/>
              </a:spcBef>
              <a:spcAft>
                <a:spcPts val="0"/>
              </a:spcAft>
              <a:buClr>
                <a:schemeClr val="dk1"/>
              </a:buClr>
              <a:buSzPts val="2800"/>
              <a:buFont typeface="Arial"/>
              <a:buAutoNum type="arabicPeriod"/>
            </a:pPr>
            <a:r>
              <a:rPr lang="en-IN"/>
              <a:t>Covariance of historical daily returns</a:t>
            </a:r>
            <a:endParaRPr/>
          </a:p>
          <a:p>
            <a:pPr marL="514350" lvl="0" indent="-336550" algn="l" rtl="0">
              <a:lnSpc>
                <a:spcPct val="90000"/>
              </a:lnSpc>
              <a:spcBef>
                <a:spcPts val="600"/>
              </a:spcBef>
              <a:spcAft>
                <a:spcPts val="0"/>
              </a:spcAft>
              <a:buClr>
                <a:schemeClr val="dk1"/>
              </a:buClr>
              <a:buSzPts val="2800"/>
              <a:buFont typeface="Arial"/>
              <a:buNone/>
            </a:pPr>
            <a:endParaRPr/>
          </a:p>
          <a:p>
            <a:pPr marL="514350" lvl="0" indent="-514350" algn="l" rtl="0">
              <a:lnSpc>
                <a:spcPct val="90000"/>
              </a:lnSpc>
              <a:spcBef>
                <a:spcPts val="600"/>
              </a:spcBef>
              <a:spcAft>
                <a:spcPts val="0"/>
              </a:spcAft>
              <a:buClr>
                <a:schemeClr val="dk1"/>
              </a:buClr>
              <a:buSzPts val="2800"/>
              <a:buFont typeface="Arial"/>
              <a:buAutoNum type="arabicPeriod"/>
            </a:pPr>
            <a:r>
              <a:rPr lang="en-IN"/>
              <a:t>Covariance matrix forecasted using Linear Regression (LR) Model</a:t>
            </a:r>
            <a:endParaRPr/>
          </a:p>
          <a:p>
            <a:pPr marL="514350" lvl="0" indent="-336550" algn="l" rtl="0">
              <a:lnSpc>
                <a:spcPct val="90000"/>
              </a:lnSpc>
              <a:spcBef>
                <a:spcPts val="600"/>
              </a:spcBef>
              <a:spcAft>
                <a:spcPts val="0"/>
              </a:spcAft>
              <a:buClr>
                <a:schemeClr val="dk1"/>
              </a:buClr>
              <a:buSzPts val="2800"/>
              <a:buFont typeface="Arial"/>
              <a:buNone/>
            </a:pPr>
            <a:endParaRPr/>
          </a:p>
          <a:p>
            <a:pPr marL="514350" lvl="0" indent="-514350" algn="l" rtl="0">
              <a:lnSpc>
                <a:spcPct val="90000"/>
              </a:lnSpc>
              <a:spcBef>
                <a:spcPts val="600"/>
              </a:spcBef>
              <a:spcAft>
                <a:spcPts val="600"/>
              </a:spcAft>
              <a:buClr>
                <a:schemeClr val="dk1"/>
              </a:buClr>
              <a:buSzPts val="2800"/>
              <a:buFont typeface="Arial"/>
              <a:buAutoNum type="arabicPeriod"/>
            </a:pPr>
            <a:r>
              <a:rPr lang="en-IN"/>
              <a:t>Covariance matrix forecasted using MGARCH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g9c7c669249_0_7"/>
          <p:cNvSpPr/>
          <p:nvPr/>
        </p:nvSpPr>
        <p:spPr>
          <a:xfrm>
            <a:off x="336884" y="311449"/>
            <a:ext cx="4332300" cy="6179700"/>
          </a:xfrm>
          <a:prstGeom prst="rect">
            <a:avLst/>
          </a:prstGeom>
          <a:solidFill>
            <a:srgbClr val="404040"/>
          </a:solidFill>
          <a:ln w="127000" cap="sq" cmpd="thinThick">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62" name="Google Shape;262;g9c7c669249_0_7"/>
          <p:cNvSpPr txBox="1">
            <a:spLocks noGrp="1"/>
          </p:cNvSpPr>
          <p:nvPr>
            <p:ph type="title"/>
          </p:nvPr>
        </p:nvSpPr>
        <p:spPr>
          <a:xfrm>
            <a:off x="742950" y="742951"/>
            <a:ext cx="3476700" cy="4962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IN" sz="4800">
                <a:solidFill>
                  <a:srgbClr val="FFFFFF"/>
                </a:solidFill>
                <a:latin typeface="Arial"/>
                <a:ea typeface="Arial"/>
                <a:cs typeface="Arial"/>
                <a:sym typeface="Arial"/>
              </a:rPr>
              <a:t>Lookback of 504 days</a:t>
            </a:r>
            <a:endParaRPr/>
          </a:p>
        </p:txBody>
      </p:sp>
      <p:pic>
        <p:nvPicPr>
          <p:cNvPr id="263" name="Google Shape;263;g9c7c669249_0_7" descr="Calendar&#10;&#10;Description automatically generated"/>
          <p:cNvPicPr preferRelativeResize="0"/>
          <p:nvPr/>
        </p:nvPicPr>
        <p:blipFill rotWithShape="1">
          <a:blip r:embed="rId3">
            <a:alphaModFix/>
          </a:blip>
          <a:srcRect l="27671" r="23730"/>
          <a:stretch/>
        </p:blipFill>
        <p:spPr>
          <a:xfrm>
            <a:off x="6289831" y="472908"/>
            <a:ext cx="4281528" cy="58807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g9c7c669249_0_13"/>
          <p:cNvPicPr preferRelativeResize="0"/>
          <p:nvPr/>
        </p:nvPicPr>
        <p:blipFill>
          <a:blip r:embed="rId3">
            <a:alphaModFix/>
          </a:blip>
          <a:stretch>
            <a:fillRect/>
          </a:stretch>
        </p:blipFill>
        <p:spPr>
          <a:xfrm>
            <a:off x="838200" y="1517450"/>
            <a:ext cx="10002399" cy="4862525"/>
          </a:xfrm>
          <a:prstGeom prst="rect">
            <a:avLst/>
          </a:prstGeom>
          <a:noFill/>
          <a:ln w="9525" cap="flat" cmpd="sng">
            <a:solidFill>
              <a:schemeClr val="accent1"/>
            </a:solidFill>
            <a:prstDash val="solid"/>
            <a:round/>
            <a:headEnd type="none" w="sm" len="sm"/>
            <a:tailEnd type="none" w="sm" len="sm"/>
          </a:ln>
        </p:spPr>
      </p:pic>
      <p:sp>
        <p:nvSpPr>
          <p:cNvPr id="269" name="Google Shape;269;g9c7c669249_0_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Sample Efficient frontiers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g9c7c669249_0_18"/>
          <p:cNvPicPr preferRelativeResize="0"/>
          <p:nvPr/>
        </p:nvPicPr>
        <p:blipFill>
          <a:blip r:embed="rId3">
            <a:alphaModFix/>
          </a:blip>
          <a:stretch>
            <a:fillRect/>
          </a:stretch>
        </p:blipFill>
        <p:spPr>
          <a:xfrm>
            <a:off x="3333125" y="0"/>
            <a:ext cx="8180449" cy="3865499"/>
          </a:xfrm>
          <a:prstGeom prst="rect">
            <a:avLst/>
          </a:prstGeom>
          <a:noFill/>
          <a:ln w="9525" cap="flat" cmpd="sng">
            <a:solidFill>
              <a:schemeClr val="accent1"/>
            </a:solidFill>
            <a:prstDash val="solid"/>
            <a:round/>
            <a:headEnd type="none" w="sm" len="sm"/>
            <a:tailEnd type="none" w="sm" len="sm"/>
          </a:ln>
        </p:spPr>
      </p:pic>
      <p:pic>
        <p:nvPicPr>
          <p:cNvPr id="275" name="Google Shape;275;g9c7c669249_0_18"/>
          <p:cNvPicPr preferRelativeResize="0"/>
          <p:nvPr/>
        </p:nvPicPr>
        <p:blipFill>
          <a:blip r:embed="rId4">
            <a:alphaModFix/>
          </a:blip>
          <a:stretch>
            <a:fillRect/>
          </a:stretch>
        </p:blipFill>
        <p:spPr>
          <a:xfrm>
            <a:off x="195350" y="3926809"/>
            <a:ext cx="7181775" cy="2693166"/>
          </a:xfrm>
          <a:prstGeom prst="rect">
            <a:avLst/>
          </a:prstGeom>
          <a:noFill/>
          <a:ln>
            <a:noFill/>
          </a:ln>
        </p:spPr>
      </p:pic>
      <p:sp>
        <p:nvSpPr>
          <p:cNvPr id="276" name="Google Shape;276;g9c7c669249_0_18"/>
          <p:cNvSpPr/>
          <p:nvPr/>
        </p:nvSpPr>
        <p:spPr>
          <a:xfrm>
            <a:off x="1" y="-1"/>
            <a:ext cx="2369573" cy="2949677"/>
          </a:xfrm>
          <a:prstGeom prst="flowChartOffpageConnector">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2400" b="0" i="0" u="none" strike="noStrike" cap="none">
                <a:solidFill>
                  <a:schemeClr val="lt1"/>
                </a:solidFill>
                <a:latin typeface="Arial"/>
                <a:ea typeface="Arial"/>
                <a:cs typeface="Arial"/>
                <a:sym typeface="Arial"/>
              </a:rPr>
              <a:t>Comparing results for low risk level – 0.003</a:t>
            </a:r>
            <a:endParaRPr/>
          </a:p>
        </p:txBody>
      </p:sp>
      <p:sp>
        <p:nvSpPr>
          <p:cNvPr id="277" name="Google Shape;277;g9c7c669249_0_18"/>
          <p:cNvSpPr txBox="1"/>
          <p:nvPr/>
        </p:nvSpPr>
        <p:spPr>
          <a:xfrm>
            <a:off x="629550" y="5009550"/>
            <a:ext cx="6764100" cy="151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g9c7c669249_0_24"/>
          <p:cNvPicPr preferRelativeResize="0"/>
          <p:nvPr/>
        </p:nvPicPr>
        <p:blipFill>
          <a:blip r:embed="rId3">
            <a:alphaModFix/>
          </a:blip>
          <a:stretch>
            <a:fillRect/>
          </a:stretch>
        </p:blipFill>
        <p:spPr>
          <a:xfrm>
            <a:off x="3333125" y="0"/>
            <a:ext cx="8180449" cy="3845851"/>
          </a:xfrm>
          <a:prstGeom prst="rect">
            <a:avLst/>
          </a:prstGeom>
          <a:noFill/>
          <a:ln w="9525" cap="flat" cmpd="sng">
            <a:solidFill>
              <a:schemeClr val="accent1"/>
            </a:solidFill>
            <a:prstDash val="solid"/>
            <a:round/>
            <a:headEnd type="none" w="sm" len="sm"/>
            <a:tailEnd type="none" w="sm" len="sm"/>
          </a:ln>
        </p:spPr>
      </p:pic>
      <p:pic>
        <p:nvPicPr>
          <p:cNvPr id="283" name="Google Shape;283;g9c7c669249_0_24"/>
          <p:cNvPicPr preferRelativeResize="0"/>
          <p:nvPr/>
        </p:nvPicPr>
        <p:blipFill>
          <a:blip r:embed="rId4">
            <a:alphaModFix/>
          </a:blip>
          <a:stretch>
            <a:fillRect/>
          </a:stretch>
        </p:blipFill>
        <p:spPr>
          <a:xfrm>
            <a:off x="195350" y="3938719"/>
            <a:ext cx="7350450" cy="2765206"/>
          </a:xfrm>
          <a:prstGeom prst="rect">
            <a:avLst/>
          </a:prstGeom>
          <a:noFill/>
          <a:ln>
            <a:noFill/>
          </a:ln>
        </p:spPr>
      </p:pic>
      <p:sp>
        <p:nvSpPr>
          <p:cNvPr id="284" name="Google Shape;284;g9c7c669249_0_24"/>
          <p:cNvSpPr/>
          <p:nvPr/>
        </p:nvSpPr>
        <p:spPr>
          <a:xfrm>
            <a:off x="1" y="-1"/>
            <a:ext cx="2369573" cy="2949677"/>
          </a:xfrm>
          <a:prstGeom prst="flowChartOffpageConnector">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2400" b="0" i="0" u="none" strike="noStrike" cap="none">
                <a:solidFill>
                  <a:schemeClr val="lt1"/>
                </a:solidFill>
                <a:latin typeface="Arial"/>
                <a:ea typeface="Arial"/>
                <a:cs typeface="Arial"/>
                <a:sym typeface="Arial"/>
              </a:rPr>
              <a:t>Comparing results for medium risk level – 0.005</a:t>
            </a:r>
            <a:endParaRPr/>
          </a:p>
        </p:txBody>
      </p:sp>
      <p:sp>
        <p:nvSpPr>
          <p:cNvPr id="285" name="Google Shape;285;g9c7c669249_0_24"/>
          <p:cNvSpPr txBox="1"/>
          <p:nvPr/>
        </p:nvSpPr>
        <p:spPr>
          <a:xfrm>
            <a:off x="629550" y="5049750"/>
            <a:ext cx="6764100" cy="18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g9c7c669249_0_30"/>
          <p:cNvPicPr preferRelativeResize="0"/>
          <p:nvPr/>
        </p:nvPicPr>
        <p:blipFill>
          <a:blip r:embed="rId3">
            <a:alphaModFix/>
          </a:blip>
          <a:stretch>
            <a:fillRect/>
          </a:stretch>
        </p:blipFill>
        <p:spPr>
          <a:xfrm>
            <a:off x="3333125" y="33625"/>
            <a:ext cx="8180449" cy="3826676"/>
          </a:xfrm>
          <a:prstGeom prst="rect">
            <a:avLst/>
          </a:prstGeom>
          <a:noFill/>
          <a:ln w="9525" cap="flat" cmpd="sng">
            <a:solidFill>
              <a:schemeClr val="accent1"/>
            </a:solidFill>
            <a:prstDash val="solid"/>
            <a:round/>
            <a:headEnd type="none" w="sm" len="sm"/>
            <a:tailEnd type="none" w="sm" len="sm"/>
          </a:ln>
        </p:spPr>
      </p:pic>
      <p:pic>
        <p:nvPicPr>
          <p:cNvPr id="291" name="Google Shape;291;g9c7c669249_0_30"/>
          <p:cNvPicPr preferRelativeResize="0"/>
          <p:nvPr/>
        </p:nvPicPr>
        <p:blipFill>
          <a:blip r:embed="rId4">
            <a:alphaModFix/>
          </a:blip>
          <a:stretch>
            <a:fillRect/>
          </a:stretch>
        </p:blipFill>
        <p:spPr>
          <a:xfrm>
            <a:off x="267900" y="3939474"/>
            <a:ext cx="7277901" cy="2740826"/>
          </a:xfrm>
          <a:prstGeom prst="rect">
            <a:avLst/>
          </a:prstGeom>
          <a:noFill/>
          <a:ln>
            <a:noFill/>
          </a:ln>
        </p:spPr>
      </p:pic>
      <p:sp>
        <p:nvSpPr>
          <p:cNvPr id="292" name="Google Shape;292;g9c7c669249_0_30"/>
          <p:cNvSpPr/>
          <p:nvPr/>
        </p:nvSpPr>
        <p:spPr>
          <a:xfrm>
            <a:off x="1" y="-1"/>
            <a:ext cx="2369573" cy="2949677"/>
          </a:xfrm>
          <a:prstGeom prst="flowChartOffpageConnector">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2400" b="0" i="0" u="none" strike="noStrike" cap="none">
                <a:solidFill>
                  <a:schemeClr val="lt1"/>
                </a:solidFill>
                <a:latin typeface="Arial"/>
                <a:ea typeface="Arial"/>
                <a:cs typeface="Arial"/>
                <a:sym typeface="Arial"/>
              </a:rPr>
              <a:t>Comparing results for high risk level – 0.00</a:t>
            </a:r>
            <a:r>
              <a:rPr lang="en-IN" sz="2400">
                <a:solidFill>
                  <a:schemeClr val="lt1"/>
                </a:solidFill>
              </a:rPr>
              <a:t>7</a:t>
            </a:r>
            <a:endParaRPr/>
          </a:p>
        </p:txBody>
      </p:sp>
      <p:sp>
        <p:nvSpPr>
          <p:cNvPr id="293" name="Google Shape;293;g9c7c669249_0_30"/>
          <p:cNvSpPr txBox="1"/>
          <p:nvPr/>
        </p:nvSpPr>
        <p:spPr>
          <a:xfrm>
            <a:off x="629550" y="5049750"/>
            <a:ext cx="6764100" cy="18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9b0124f6c9_0_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a:t>Abir</a:t>
            </a:r>
            <a:endParaRPr/>
          </a:p>
        </p:txBody>
      </p:sp>
      <p:sp>
        <p:nvSpPr>
          <p:cNvPr id="299" name="Google Shape;299;g9b0124f6c9_0_5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9b0124f6c9_0_52"/>
          <p:cNvSpPr txBox="1">
            <a:spLocks noGrp="1"/>
          </p:cNvSpPr>
          <p:nvPr>
            <p:ph type="title"/>
          </p:nvPr>
        </p:nvSpPr>
        <p:spPr>
          <a:xfrm>
            <a:off x="838200" y="365125"/>
            <a:ext cx="10515600" cy="997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Sample Efficient frontiers(for Quarter ending 2008-03-31)</a:t>
            </a:r>
            <a:endParaRPr/>
          </a:p>
        </p:txBody>
      </p:sp>
      <p:pic>
        <p:nvPicPr>
          <p:cNvPr id="305" name="Google Shape;305;g9b0124f6c9_0_52"/>
          <p:cNvPicPr preferRelativeResize="0"/>
          <p:nvPr/>
        </p:nvPicPr>
        <p:blipFill rotWithShape="1">
          <a:blip r:embed="rId3">
            <a:alphaModFix/>
          </a:blip>
          <a:srcRect/>
          <a:stretch/>
        </p:blipFill>
        <p:spPr>
          <a:xfrm>
            <a:off x="1014925" y="1366650"/>
            <a:ext cx="10338875" cy="5357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9b2106d79d_0_0"/>
          <p:cNvSpPr txBox="1">
            <a:spLocks noGrp="1"/>
          </p:cNvSpPr>
          <p:nvPr>
            <p:ph type="title"/>
          </p:nvPr>
        </p:nvSpPr>
        <p:spPr>
          <a:xfrm>
            <a:off x="838200" y="101500"/>
            <a:ext cx="10515600" cy="65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sz="3800"/>
              <a:t>Results for low level risk – 0.003 - 63 Days Lookback</a:t>
            </a:r>
            <a:endParaRPr sz="3800"/>
          </a:p>
        </p:txBody>
      </p:sp>
      <p:sp>
        <p:nvSpPr>
          <p:cNvPr id="311" name="Google Shape;311;g9b2106d79d_0_0"/>
          <p:cNvSpPr txBox="1">
            <a:spLocks noGrp="1"/>
          </p:cNvSpPr>
          <p:nvPr>
            <p:ph type="body" idx="1"/>
          </p:nvPr>
        </p:nvSpPr>
        <p:spPr>
          <a:xfrm>
            <a:off x="0" y="659700"/>
            <a:ext cx="12192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a:t> </a:t>
            </a:r>
            <a:endParaRPr/>
          </a:p>
        </p:txBody>
      </p:sp>
      <p:pic>
        <p:nvPicPr>
          <p:cNvPr id="312" name="Google Shape;312;g9b2106d79d_0_0"/>
          <p:cNvPicPr preferRelativeResize="0"/>
          <p:nvPr/>
        </p:nvPicPr>
        <p:blipFill rotWithShape="1">
          <a:blip r:embed="rId3">
            <a:alphaModFix/>
          </a:blip>
          <a:srcRect/>
          <a:stretch/>
        </p:blipFill>
        <p:spPr>
          <a:xfrm>
            <a:off x="2514600" y="614363"/>
            <a:ext cx="7162800" cy="2733675"/>
          </a:xfrm>
          <a:prstGeom prst="rect">
            <a:avLst/>
          </a:prstGeom>
          <a:noFill/>
          <a:ln>
            <a:noFill/>
          </a:ln>
        </p:spPr>
      </p:pic>
      <p:pic>
        <p:nvPicPr>
          <p:cNvPr id="313" name="Google Shape;313;g9b2106d79d_0_0"/>
          <p:cNvPicPr preferRelativeResize="0"/>
          <p:nvPr/>
        </p:nvPicPr>
        <p:blipFill rotWithShape="1">
          <a:blip r:embed="rId4">
            <a:alphaModFix/>
          </a:blip>
          <a:srcRect/>
          <a:stretch/>
        </p:blipFill>
        <p:spPr>
          <a:xfrm>
            <a:off x="1871675" y="3348050"/>
            <a:ext cx="8753475" cy="350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9b2106d79d_0_7"/>
          <p:cNvSpPr txBox="1">
            <a:spLocks noGrp="1"/>
          </p:cNvSpPr>
          <p:nvPr>
            <p:ph type="title"/>
          </p:nvPr>
        </p:nvSpPr>
        <p:spPr>
          <a:xfrm>
            <a:off x="838200" y="101500"/>
            <a:ext cx="10515600" cy="65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sz="3700"/>
              <a:t>Results for Medium level risk – 0.005 </a:t>
            </a:r>
            <a:r>
              <a:rPr lang="en-IN" sz="3100"/>
              <a:t>- 63 Days Lookback</a:t>
            </a:r>
            <a:endParaRPr sz="3700"/>
          </a:p>
        </p:txBody>
      </p:sp>
      <p:sp>
        <p:nvSpPr>
          <p:cNvPr id="319" name="Google Shape;319;g9b2106d79d_0_7"/>
          <p:cNvSpPr txBox="1">
            <a:spLocks noGrp="1"/>
          </p:cNvSpPr>
          <p:nvPr>
            <p:ph type="body" idx="1"/>
          </p:nvPr>
        </p:nvSpPr>
        <p:spPr>
          <a:xfrm>
            <a:off x="0" y="659700"/>
            <a:ext cx="12192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a:t> </a:t>
            </a:r>
            <a:endParaRPr/>
          </a:p>
        </p:txBody>
      </p:sp>
      <p:pic>
        <p:nvPicPr>
          <p:cNvPr id="320" name="Google Shape;320;g9b2106d79d_0_7"/>
          <p:cNvPicPr preferRelativeResize="0"/>
          <p:nvPr/>
        </p:nvPicPr>
        <p:blipFill rotWithShape="1">
          <a:blip r:embed="rId3">
            <a:alphaModFix/>
          </a:blip>
          <a:srcRect/>
          <a:stretch/>
        </p:blipFill>
        <p:spPr>
          <a:xfrm>
            <a:off x="2667000" y="619125"/>
            <a:ext cx="7162800" cy="2724150"/>
          </a:xfrm>
          <a:prstGeom prst="rect">
            <a:avLst/>
          </a:prstGeom>
          <a:noFill/>
          <a:ln>
            <a:noFill/>
          </a:ln>
        </p:spPr>
      </p:pic>
      <p:pic>
        <p:nvPicPr>
          <p:cNvPr id="321" name="Google Shape;321;g9b2106d79d_0_7"/>
          <p:cNvPicPr preferRelativeResize="0"/>
          <p:nvPr/>
        </p:nvPicPr>
        <p:blipFill rotWithShape="1">
          <a:blip r:embed="rId4">
            <a:alphaModFix/>
          </a:blip>
          <a:srcRect/>
          <a:stretch/>
        </p:blipFill>
        <p:spPr>
          <a:xfrm>
            <a:off x="2076450" y="3343275"/>
            <a:ext cx="8648700" cy="3495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9b2106d79d_0_16"/>
          <p:cNvSpPr txBox="1">
            <a:spLocks noGrp="1"/>
          </p:cNvSpPr>
          <p:nvPr>
            <p:ph type="title"/>
          </p:nvPr>
        </p:nvSpPr>
        <p:spPr>
          <a:xfrm>
            <a:off x="838200" y="101500"/>
            <a:ext cx="10515600" cy="65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sz="4000"/>
              <a:t>Results for High level risk – 0.007</a:t>
            </a:r>
            <a:r>
              <a:rPr lang="en-IN" sz="3400"/>
              <a:t>- 63 Days Lookback</a:t>
            </a:r>
            <a:endParaRPr sz="4000"/>
          </a:p>
        </p:txBody>
      </p:sp>
      <p:sp>
        <p:nvSpPr>
          <p:cNvPr id="327" name="Google Shape;327;g9b2106d79d_0_16"/>
          <p:cNvSpPr txBox="1">
            <a:spLocks noGrp="1"/>
          </p:cNvSpPr>
          <p:nvPr>
            <p:ph type="body" idx="1"/>
          </p:nvPr>
        </p:nvSpPr>
        <p:spPr>
          <a:xfrm>
            <a:off x="0" y="659700"/>
            <a:ext cx="12192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a:t> </a:t>
            </a:r>
            <a:endParaRPr/>
          </a:p>
        </p:txBody>
      </p:sp>
      <p:pic>
        <p:nvPicPr>
          <p:cNvPr id="328" name="Google Shape;328;g9b2106d79d_0_16"/>
          <p:cNvPicPr preferRelativeResize="0"/>
          <p:nvPr/>
        </p:nvPicPr>
        <p:blipFill rotWithShape="1">
          <a:blip r:embed="rId3">
            <a:alphaModFix/>
          </a:blip>
          <a:srcRect/>
          <a:stretch/>
        </p:blipFill>
        <p:spPr>
          <a:xfrm>
            <a:off x="2600325" y="628650"/>
            <a:ext cx="6991350" cy="2705100"/>
          </a:xfrm>
          <a:prstGeom prst="rect">
            <a:avLst/>
          </a:prstGeom>
          <a:noFill/>
          <a:ln>
            <a:noFill/>
          </a:ln>
        </p:spPr>
      </p:pic>
      <p:pic>
        <p:nvPicPr>
          <p:cNvPr id="329" name="Google Shape;329;g9b2106d79d_0_16"/>
          <p:cNvPicPr preferRelativeResize="0"/>
          <p:nvPr/>
        </p:nvPicPr>
        <p:blipFill rotWithShape="1">
          <a:blip r:embed="rId4">
            <a:alphaModFix/>
          </a:blip>
          <a:srcRect/>
          <a:stretch/>
        </p:blipFill>
        <p:spPr>
          <a:xfrm>
            <a:off x="1885950" y="3333750"/>
            <a:ext cx="8724900" cy="350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4"/>
          <p:cNvSpPr txBox="1">
            <a:spLocks noGrp="1"/>
          </p:cNvSpPr>
          <p:nvPr>
            <p:ph type="title"/>
          </p:nvPr>
        </p:nvSpPr>
        <p:spPr>
          <a:xfrm>
            <a:off x="1913468" y="365125"/>
            <a:ext cx="944033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sz="4320"/>
              <a:t>Predicting covariance elements using LR</a:t>
            </a:r>
            <a:endParaRPr sz="4320"/>
          </a:p>
        </p:txBody>
      </p:sp>
      <p:pic>
        <p:nvPicPr>
          <p:cNvPr id="107" name="Google Shape;107;p24" descr="Upward trend"/>
          <p:cNvPicPr preferRelativeResize="0"/>
          <p:nvPr/>
        </p:nvPicPr>
        <p:blipFill rotWithShape="1">
          <a:blip r:embed="rId3">
            <a:alphaModFix/>
          </a:blip>
          <a:srcRect/>
          <a:stretch/>
        </p:blipFill>
        <p:spPr>
          <a:xfrm>
            <a:off x="838200" y="570706"/>
            <a:ext cx="914400" cy="914400"/>
          </a:xfrm>
          <a:prstGeom prst="rect">
            <a:avLst/>
          </a:prstGeom>
          <a:noFill/>
          <a:ln>
            <a:noFill/>
          </a:ln>
        </p:spPr>
      </p:pic>
      <p:sp>
        <p:nvSpPr>
          <p:cNvPr id="108" name="Google Shape;108;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344488" lvl="0" indent="-344488" algn="l" rtl="0">
              <a:lnSpc>
                <a:spcPct val="90000"/>
              </a:lnSpc>
              <a:spcBef>
                <a:spcPts val="0"/>
              </a:spcBef>
              <a:spcAft>
                <a:spcPts val="0"/>
              </a:spcAft>
              <a:buClr>
                <a:schemeClr val="dk1"/>
              </a:buClr>
              <a:buSzPts val="2800"/>
              <a:buChar char="•"/>
            </a:pPr>
            <a:r>
              <a:rPr lang="en-IN"/>
              <a:t>Regressed individual covariance elements against the following independent variables:</a:t>
            </a:r>
            <a:endParaRPr/>
          </a:p>
          <a:p>
            <a:pPr marL="685800" lvl="1" indent="-341313" algn="l" rtl="0">
              <a:lnSpc>
                <a:spcPct val="90000"/>
              </a:lnSpc>
              <a:spcBef>
                <a:spcPts val="500"/>
              </a:spcBef>
              <a:spcAft>
                <a:spcPts val="0"/>
              </a:spcAft>
              <a:buClr>
                <a:schemeClr val="dk1"/>
              </a:buClr>
              <a:buSzPts val="2400"/>
              <a:buChar char="•"/>
            </a:pPr>
            <a:r>
              <a:rPr lang="en-IN"/>
              <a:t>Variances – lag 1 values</a:t>
            </a:r>
            <a:endParaRPr/>
          </a:p>
          <a:p>
            <a:pPr marL="685800" lvl="1" indent="-341313" algn="l" rtl="0">
              <a:lnSpc>
                <a:spcPct val="90000"/>
              </a:lnSpc>
              <a:spcBef>
                <a:spcPts val="500"/>
              </a:spcBef>
              <a:spcAft>
                <a:spcPts val="0"/>
              </a:spcAft>
              <a:buClr>
                <a:schemeClr val="dk1"/>
              </a:buClr>
              <a:buSzPts val="2400"/>
              <a:buChar char="•"/>
            </a:pPr>
            <a:r>
              <a:rPr lang="en-IN"/>
              <a:t>Covariances – lag 2 values</a:t>
            </a:r>
            <a:endParaRPr/>
          </a:p>
          <a:p>
            <a:pPr marL="685800" lvl="1" indent="-341313" algn="l" rtl="0">
              <a:lnSpc>
                <a:spcPct val="90000"/>
              </a:lnSpc>
              <a:spcBef>
                <a:spcPts val="500"/>
              </a:spcBef>
              <a:spcAft>
                <a:spcPts val="0"/>
              </a:spcAft>
              <a:buClr>
                <a:schemeClr val="dk1"/>
              </a:buClr>
              <a:buSzPts val="2400"/>
              <a:buChar char="•"/>
            </a:pPr>
            <a:r>
              <a:rPr lang="en-IN"/>
              <a:t>2 popular regimes: +GDP+Infl+Unemp and +GDP+Infl-Unemp</a:t>
            </a:r>
            <a:endParaRPr/>
          </a:p>
          <a:p>
            <a:pPr marL="344488" lvl="0" indent="-344488" algn="l" rtl="0">
              <a:lnSpc>
                <a:spcPct val="90000"/>
              </a:lnSpc>
              <a:spcBef>
                <a:spcPts val="1000"/>
              </a:spcBef>
              <a:spcAft>
                <a:spcPts val="0"/>
              </a:spcAft>
              <a:buClr>
                <a:schemeClr val="dk1"/>
              </a:buClr>
              <a:buSzPts val="2800"/>
              <a:buChar char="•"/>
            </a:pPr>
            <a:r>
              <a:rPr lang="en-IN"/>
              <a:t>Identified significant independent variables based on results obtained </a:t>
            </a:r>
            <a:endParaRPr/>
          </a:p>
          <a:p>
            <a:pPr marL="344488" lvl="0" indent="-344488" algn="l" rtl="0">
              <a:lnSpc>
                <a:spcPct val="90000"/>
              </a:lnSpc>
              <a:spcBef>
                <a:spcPts val="1000"/>
              </a:spcBef>
              <a:spcAft>
                <a:spcPts val="0"/>
              </a:spcAft>
              <a:buClr>
                <a:schemeClr val="dk1"/>
              </a:buClr>
              <a:buSzPts val="2800"/>
              <a:buChar char="•"/>
            </a:pPr>
            <a:r>
              <a:rPr lang="en-IN"/>
              <a:t>Split the dataset into training and testing period</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109" name="Google Shape;109;p24"/>
          <p:cNvPicPr preferRelativeResize="0"/>
          <p:nvPr/>
        </p:nvPicPr>
        <p:blipFill rotWithShape="1">
          <a:blip r:embed="rId4">
            <a:alphaModFix/>
          </a:blip>
          <a:srcRect/>
          <a:stretch/>
        </p:blipFill>
        <p:spPr>
          <a:xfrm>
            <a:off x="4495800" y="5364957"/>
            <a:ext cx="3200400" cy="115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9b2106d79d_0_25"/>
          <p:cNvSpPr txBox="1">
            <a:spLocks noGrp="1"/>
          </p:cNvSpPr>
          <p:nvPr>
            <p:ph type="title"/>
          </p:nvPr>
        </p:nvSpPr>
        <p:spPr>
          <a:xfrm>
            <a:off x="838200" y="101500"/>
            <a:ext cx="10515600" cy="65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sz="3700"/>
              <a:t>Results for low level risk – 0.003 - 252 Days Lookback</a:t>
            </a:r>
            <a:endParaRPr sz="3700"/>
          </a:p>
        </p:txBody>
      </p:sp>
      <p:sp>
        <p:nvSpPr>
          <p:cNvPr id="335" name="Google Shape;335;g9b2106d79d_0_25"/>
          <p:cNvSpPr txBox="1">
            <a:spLocks noGrp="1"/>
          </p:cNvSpPr>
          <p:nvPr>
            <p:ph type="body" idx="1"/>
          </p:nvPr>
        </p:nvSpPr>
        <p:spPr>
          <a:xfrm>
            <a:off x="0" y="659700"/>
            <a:ext cx="12192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a:t> </a:t>
            </a:r>
            <a:endParaRPr/>
          </a:p>
        </p:txBody>
      </p:sp>
      <p:pic>
        <p:nvPicPr>
          <p:cNvPr id="336" name="Google Shape;336;g9b2106d79d_0_25"/>
          <p:cNvPicPr preferRelativeResize="0"/>
          <p:nvPr/>
        </p:nvPicPr>
        <p:blipFill rotWithShape="1">
          <a:blip r:embed="rId3">
            <a:alphaModFix/>
          </a:blip>
          <a:srcRect/>
          <a:stretch/>
        </p:blipFill>
        <p:spPr>
          <a:xfrm>
            <a:off x="2433638" y="628650"/>
            <a:ext cx="7172325" cy="2705100"/>
          </a:xfrm>
          <a:prstGeom prst="rect">
            <a:avLst/>
          </a:prstGeom>
          <a:noFill/>
          <a:ln>
            <a:noFill/>
          </a:ln>
        </p:spPr>
      </p:pic>
      <p:pic>
        <p:nvPicPr>
          <p:cNvPr id="337" name="Google Shape;337;g9b2106d79d_0_25"/>
          <p:cNvPicPr preferRelativeResize="0"/>
          <p:nvPr/>
        </p:nvPicPr>
        <p:blipFill rotWithShape="1">
          <a:blip r:embed="rId4">
            <a:alphaModFix/>
          </a:blip>
          <a:srcRect/>
          <a:stretch/>
        </p:blipFill>
        <p:spPr>
          <a:xfrm>
            <a:off x="2052650" y="3333750"/>
            <a:ext cx="8696325" cy="348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9b2106d79d_0_32"/>
          <p:cNvSpPr txBox="1">
            <a:spLocks noGrp="1"/>
          </p:cNvSpPr>
          <p:nvPr>
            <p:ph type="title"/>
          </p:nvPr>
        </p:nvSpPr>
        <p:spPr>
          <a:xfrm>
            <a:off x="838200" y="101500"/>
            <a:ext cx="10515600" cy="65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sz="3600"/>
              <a:t>Results for Medium level risk – 0.005 </a:t>
            </a:r>
            <a:r>
              <a:rPr lang="en-IN" sz="3000"/>
              <a:t>- 252 Days Lookback</a:t>
            </a:r>
            <a:endParaRPr sz="3600"/>
          </a:p>
        </p:txBody>
      </p:sp>
      <p:sp>
        <p:nvSpPr>
          <p:cNvPr id="343" name="Google Shape;343;g9b2106d79d_0_32"/>
          <p:cNvSpPr txBox="1">
            <a:spLocks noGrp="1"/>
          </p:cNvSpPr>
          <p:nvPr>
            <p:ph type="body" idx="1"/>
          </p:nvPr>
        </p:nvSpPr>
        <p:spPr>
          <a:xfrm>
            <a:off x="0" y="659700"/>
            <a:ext cx="12192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a:t> </a:t>
            </a:r>
            <a:endParaRPr/>
          </a:p>
        </p:txBody>
      </p:sp>
      <p:pic>
        <p:nvPicPr>
          <p:cNvPr id="344" name="Google Shape;344;g9b2106d79d_0_32"/>
          <p:cNvPicPr preferRelativeResize="0"/>
          <p:nvPr/>
        </p:nvPicPr>
        <p:blipFill rotWithShape="1">
          <a:blip r:embed="rId3">
            <a:alphaModFix/>
          </a:blip>
          <a:srcRect/>
          <a:stretch/>
        </p:blipFill>
        <p:spPr>
          <a:xfrm>
            <a:off x="2524125" y="704850"/>
            <a:ext cx="7143750" cy="2705100"/>
          </a:xfrm>
          <a:prstGeom prst="rect">
            <a:avLst/>
          </a:prstGeom>
          <a:noFill/>
          <a:ln>
            <a:noFill/>
          </a:ln>
        </p:spPr>
      </p:pic>
      <p:pic>
        <p:nvPicPr>
          <p:cNvPr id="345" name="Google Shape;345;g9b2106d79d_0_32"/>
          <p:cNvPicPr preferRelativeResize="0"/>
          <p:nvPr/>
        </p:nvPicPr>
        <p:blipFill rotWithShape="1">
          <a:blip r:embed="rId4">
            <a:alphaModFix/>
          </a:blip>
          <a:srcRect/>
          <a:stretch/>
        </p:blipFill>
        <p:spPr>
          <a:xfrm>
            <a:off x="1924475" y="3429000"/>
            <a:ext cx="8705850" cy="342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9b2106d79d_0_39"/>
          <p:cNvSpPr txBox="1">
            <a:spLocks noGrp="1"/>
          </p:cNvSpPr>
          <p:nvPr>
            <p:ph type="title"/>
          </p:nvPr>
        </p:nvSpPr>
        <p:spPr>
          <a:xfrm>
            <a:off x="838200" y="101500"/>
            <a:ext cx="10515600" cy="65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sz="3900"/>
              <a:t>Results for High level risk – 0.007</a:t>
            </a:r>
            <a:r>
              <a:rPr lang="en-IN" sz="3300"/>
              <a:t>- 252 Days Lookback</a:t>
            </a:r>
            <a:endParaRPr sz="3900"/>
          </a:p>
        </p:txBody>
      </p:sp>
      <p:sp>
        <p:nvSpPr>
          <p:cNvPr id="351" name="Google Shape;351;g9b2106d79d_0_39"/>
          <p:cNvSpPr txBox="1">
            <a:spLocks noGrp="1"/>
          </p:cNvSpPr>
          <p:nvPr>
            <p:ph type="body" idx="1"/>
          </p:nvPr>
        </p:nvSpPr>
        <p:spPr>
          <a:xfrm>
            <a:off x="0" y="659700"/>
            <a:ext cx="12192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a:t> </a:t>
            </a:r>
            <a:endParaRPr/>
          </a:p>
        </p:txBody>
      </p:sp>
      <p:pic>
        <p:nvPicPr>
          <p:cNvPr id="352" name="Google Shape;352;g9b2106d79d_0_39"/>
          <p:cNvPicPr preferRelativeResize="0"/>
          <p:nvPr/>
        </p:nvPicPr>
        <p:blipFill rotWithShape="1">
          <a:blip r:embed="rId3">
            <a:alphaModFix/>
          </a:blip>
          <a:srcRect/>
          <a:stretch/>
        </p:blipFill>
        <p:spPr>
          <a:xfrm>
            <a:off x="2528888" y="714375"/>
            <a:ext cx="7134225" cy="2686050"/>
          </a:xfrm>
          <a:prstGeom prst="rect">
            <a:avLst/>
          </a:prstGeom>
          <a:noFill/>
          <a:ln>
            <a:noFill/>
          </a:ln>
        </p:spPr>
      </p:pic>
      <p:pic>
        <p:nvPicPr>
          <p:cNvPr id="353" name="Google Shape;353;g9b2106d79d_0_39"/>
          <p:cNvPicPr preferRelativeResize="0"/>
          <p:nvPr/>
        </p:nvPicPr>
        <p:blipFill rotWithShape="1">
          <a:blip r:embed="rId4">
            <a:alphaModFix/>
          </a:blip>
          <a:srcRect/>
          <a:stretch/>
        </p:blipFill>
        <p:spPr>
          <a:xfrm>
            <a:off x="1914525" y="3400425"/>
            <a:ext cx="8667750" cy="3448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9b2106d79d_0_54"/>
          <p:cNvSpPr txBox="1">
            <a:spLocks noGrp="1"/>
          </p:cNvSpPr>
          <p:nvPr>
            <p:ph type="title"/>
          </p:nvPr>
        </p:nvSpPr>
        <p:spPr>
          <a:xfrm>
            <a:off x="838200" y="101500"/>
            <a:ext cx="10515600" cy="65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sz="3700"/>
              <a:t>Results for low level risk – 0.003 - 504 Days Lookback</a:t>
            </a:r>
            <a:endParaRPr sz="3700"/>
          </a:p>
        </p:txBody>
      </p:sp>
      <p:sp>
        <p:nvSpPr>
          <p:cNvPr id="359" name="Google Shape;359;g9b2106d79d_0_54"/>
          <p:cNvSpPr txBox="1">
            <a:spLocks noGrp="1"/>
          </p:cNvSpPr>
          <p:nvPr>
            <p:ph type="body" idx="1"/>
          </p:nvPr>
        </p:nvSpPr>
        <p:spPr>
          <a:xfrm>
            <a:off x="0" y="659700"/>
            <a:ext cx="12192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a:t> </a:t>
            </a:r>
            <a:endParaRPr/>
          </a:p>
        </p:txBody>
      </p:sp>
      <p:pic>
        <p:nvPicPr>
          <p:cNvPr id="360" name="Google Shape;360;g9b2106d79d_0_54"/>
          <p:cNvPicPr preferRelativeResize="0"/>
          <p:nvPr/>
        </p:nvPicPr>
        <p:blipFill rotWithShape="1">
          <a:blip r:embed="rId3">
            <a:alphaModFix/>
          </a:blip>
          <a:srcRect/>
          <a:stretch/>
        </p:blipFill>
        <p:spPr>
          <a:xfrm>
            <a:off x="2638425" y="623888"/>
            <a:ext cx="7067550" cy="2714625"/>
          </a:xfrm>
          <a:prstGeom prst="rect">
            <a:avLst/>
          </a:prstGeom>
          <a:noFill/>
          <a:ln>
            <a:noFill/>
          </a:ln>
        </p:spPr>
      </p:pic>
      <p:pic>
        <p:nvPicPr>
          <p:cNvPr id="361" name="Google Shape;361;g9b2106d79d_0_54"/>
          <p:cNvPicPr preferRelativeResize="0"/>
          <p:nvPr/>
        </p:nvPicPr>
        <p:blipFill rotWithShape="1">
          <a:blip r:embed="rId4">
            <a:alphaModFix/>
          </a:blip>
          <a:srcRect/>
          <a:stretch/>
        </p:blipFill>
        <p:spPr>
          <a:xfrm>
            <a:off x="2128850" y="3338525"/>
            <a:ext cx="8696325" cy="3524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9b2106d79d_0_61"/>
          <p:cNvSpPr txBox="1">
            <a:spLocks noGrp="1"/>
          </p:cNvSpPr>
          <p:nvPr>
            <p:ph type="title"/>
          </p:nvPr>
        </p:nvSpPr>
        <p:spPr>
          <a:xfrm>
            <a:off x="838200" y="101500"/>
            <a:ext cx="10515600" cy="65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sz="3600"/>
              <a:t>Results for Medium level risk – 0.005 </a:t>
            </a:r>
            <a:r>
              <a:rPr lang="en-IN" sz="3000"/>
              <a:t>- 504 Days Lookback</a:t>
            </a:r>
            <a:endParaRPr sz="3600"/>
          </a:p>
        </p:txBody>
      </p:sp>
      <p:sp>
        <p:nvSpPr>
          <p:cNvPr id="367" name="Google Shape;367;g9b2106d79d_0_61"/>
          <p:cNvSpPr txBox="1">
            <a:spLocks noGrp="1"/>
          </p:cNvSpPr>
          <p:nvPr>
            <p:ph type="body" idx="1"/>
          </p:nvPr>
        </p:nvSpPr>
        <p:spPr>
          <a:xfrm>
            <a:off x="0" y="659700"/>
            <a:ext cx="12192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a:t> </a:t>
            </a:r>
            <a:endParaRPr/>
          </a:p>
        </p:txBody>
      </p:sp>
      <p:pic>
        <p:nvPicPr>
          <p:cNvPr id="368" name="Google Shape;368;g9b2106d79d_0_61"/>
          <p:cNvPicPr preferRelativeResize="0"/>
          <p:nvPr/>
        </p:nvPicPr>
        <p:blipFill rotWithShape="1">
          <a:blip r:embed="rId3">
            <a:alphaModFix/>
          </a:blip>
          <a:srcRect/>
          <a:stretch/>
        </p:blipFill>
        <p:spPr>
          <a:xfrm>
            <a:off x="2600325" y="633413"/>
            <a:ext cx="7143750" cy="2695575"/>
          </a:xfrm>
          <a:prstGeom prst="rect">
            <a:avLst/>
          </a:prstGeom>
          <a:noFill/>
          <a:ln>
            <a:noFill/>
          </a:ln>
        </p:spPr>
      </p:pic>
      <p:pic>
        <p:nvPicPr>
          <p:cNvPr id="369" name="Google Shape;369;g9b2106d79d_0_61"/>
          <p:cNvPicPr preferRelativeResize="0"/>
          <p:nvPr/>
        </p:nvPicPr>
        <p:blipFill rotWithShape="1">
          <a:blip r:embed="rId4">
            <a:alphaModFix/>
          </a:blip>
          <a:srcRect/>
          <a:stretch/>
        </p:blipFill>
        <p:spPr>
          <a:xfrm>
            <a:off x="2028825" y="3329000"/>
            <a:ext cx="8743950" cy="35385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9b2106d79d_0_68"/>
          <p:cNvSpPr txBox="1">
            <a:spLocks noGrp="1"/>
          </p:cNvSpPr>
          <p:nvPr>
            <p:ph type="title"/>
          </p:nvPr>
        </p:nvSpPr>
        <p:spPr>
          <a:xfrm>
            <a:off x="838200" y="101500"/>
            <a:ext cx="10515600" cy="65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sz="3900"/>
              <a:t>Results for High level risk – 0.007</a:t>
            </a:r>
            <a:r>
              <a:rPr lang="en-IN" sz="3300"/>
              <a:t>- 504 Days Lookback</a:t>
            </a:r>
            <a:endParaRPr sz="3900"/>
          </a:p>
        </p:txBody>
      </p:sp>
      <p:sp>
        <p:nvSpPr>
          <p:cNvPr id="375" name="Google Shape;375;g9b2106d79d_0_68"/>
          <p:cNvSpPr txBox="1">
            <a:spLocks noGrp="1"/>
          </p:cNvSpPr>
          <p:nvPr>
            <p:ph type="body" idx="1"/>
          </p:nvPr>
        </p:nvSpPr>
        <p:spPr>
          <a:xfrm>
            <a:off x="0" y="659700"/>
            <a:ext cx="12192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a:t> </a:t>
            </a:r>
            <a:endParaRPr/>
          </a:p>
        </p:txBody>
      </p:sp>
      <p:pic>
        <p:nvPicPr>
          <p:cNvPr id="376" name="Google Shape;376;g9b2106d79d_0_68"/>
          <p:cNvPicPr preferRelativeResize="0"/>
          <p:nvPr/>
        </p:nvPicPr>
        <p:blipFill rotWithShape="1">
          <a:blip r:embed="rId3">
            <a:alphaModFix/>
          </a:blip>
          <a:srcRect/>
          <a:stretch/>
        </p:blipFill>
        <p:spPr>
          <a:xfrm>
            <a:off x="2752725" y="619125"/>
            <a:ext cx="6991350" cy="2724150"/>
          </a:xfrm>
          <a:prstGeom prst="rect">
            <a:avLst/>
          </a:prstGeom>
          <a:noFill/>
          <a:ln>
            <a:noFill/>
          </a:ln>
        </p:spPr>
      </p:pic>
      <p:pic>
        <p:nvPicPr>
          <p:cNvPr id="377" name="Google Shape;377;g9b2106d79d_0_68"/>
          <p:cNvPicPr preferRelativeResize="0"/>
          <p:nvPr/>
        </p:nvPicPr>
        <p:blipFill rotWithShape="1">
          <a:blip r:embed="rId4">
            <a:alphaModFix/>
          </a:blip>
          <a:srcRect/>
          <a:stretch/>
        </p:blipFill>
        <p:spPr>
          <a:xfrm>
            <a:off x="2243150" y="3343275"/>
            <a:ext cx="8620125" cy="3509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
        <p:cNvGrpSpPr/>
        <p:nvPr/>
      </p:nvGrpSpPr>
      <p:grpSpPr>
        <a:xfrm>
          <a:off x="0" y="0"/>
          <a:ext cx="0" cy="0"/>
          <a:chOff x="0" y="0"/>
          <a:chExt cx="0" cy="0"/>
        </a:xfrm>
      </p:grpSpPr>
      <p:sp>
        <p:nvSpPr>
          <p:cNvPr id="382" name="Google Shape;382;g9c7c669249_0_43"/>
          <p:cNvSpPr txBox="1">
            <a:spLocks noGrp="1"/>
          </p:cNvSpPr>
          <p:nvPr>
            <p:ph type="title"/>
          </p:nvPr>
        </p:nvSpPr>
        <p:spPr>
          <a:xfrm>
            <a:off x="1913468" y="365125"/>
            <a:ext cx="9440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sz="4800"/>
              <a:t>Next steps</a:t>
            </a:r>
            <a:endParaRPr/>
          </a:p>
        </p:txBody>
      </p:sp>
      <p:sp>
        <p:nvSpPr>
          <p:cNvPr id="383" name="Google Shape;383;g9c7c669249_0_43"/>
          <p:cNvSpPr/>
          <p:nvPr/>
        </p:nvSpPr>
        <p:spPr>
          <a:xfrm rot="5400000">
            <a:off x="6033000" y="-6033000"/>
            <a:ext cx="126000" cy="12192000"/>
          </a:xfrm>
          <a:prstGeom prst="rect">
            <a:avLst/>
          </a:prstGeom>
          <a:solidFill>
            <a:srgbClr val="4472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84" name="Google Shape;384;g9c7c669249_0_43" descr="Upward trend"/>
          <p:cNvPicPr preferRelativeResize="0"/>
          <p:nvPr/>
        </p:nvPicPr>
        <p:blipFill rotWithShape="1">
          <a:blip r:embed="rId3">
            <a:alphaModFix/>
          </a:blip>
          <a:srcRect/>
          <a:stretch/>
        </p:blipFill>
        <p:spPr>
          <a:xfrm>
            <a:off x="838200" y="570706"/>
            <a:ext cx="914400" cy="914400"/>
          </a:xfrm>
          <a:prstGeom prst="rect">
            <a:avLst/>
          </a:prstGeom>
          <a:noFill/>
          <a:ln>
            <a:noFill/>
          </a:ln>
        </p:spPr>
      </p:pic>
      <p:sp>
        <p:nvSpPr>
          <p:cNvPr id="385" name="Google Shape;385;g9c7c669249_0_4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600"/>
              </a:spcBef>
              <a:spcAft>
                <a:spcPts val="0"/>
              </a:spcAft>
              <a:buNone/>
            </a:pPr>
            <a:r>
              <a:rPr lang="en-IN"/>
              <a:t>Construct a regime-switching model and derive regime dependent covariances and correlations</a:t>
            </a: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r>
              <a:rPr lang="en-IN"/>
              <a:t>Compare portfolio returns computed using covariances from the regime-switching model</a:t>
            </a: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0"/>
              </a:spcAft>
              <a:buNone/>
            </a:pPr>
            <a:endParaRPr/>
          </a:p>
          <a:p>
            <a:pPr marL="0" lvl="0" indent="0" algn="l" rtl="0">
              <a:lnSpc>
                <a:spcPct val="90000"/>
              </a:lnSpc>
              <a:spcBef>
                <a:spcPts val="600"/>
              </a:spcBef>
              <a:spcAft>
                <a:spcPts val="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1913468" y="365125"/>
            <a:ext cx="944033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sz="4320"/>
              <a:t>Predicting covariance elements using LR</a:t>
            </a:r>
            <a:endParaRPr sz="4320"/>
          </a:p>
        </p:txBody>
      </p:sp>
      <p:pic>
        <p:nvPicPr>
          <p:cNvPr id="115" name="Google Shape;115;p25" descr="Upward trend"/>
          <p:cNvPicPr preferRelativeResize="0"/>
          <p:nvPr/>
        </p:nvPicPr>
        <p:blipFill rotWithShape="1">
          <a:blip r:embed="rId3">
            <a:alphaModFix/>
          </a:blip>
          <a:srcRect/>
          <a:stretch/>
        </p:blipFill>
        <p:spPr>
          <a:xfrm>
            <a:off x="838200" y="570706"/>
            <a:ext cx="914400" cy="914400"/>
          </a:xfrm>
          <a:prstGeom prst="rect">
            <a:avLst/>
          </a:prstGeom>
          <a:noFill/>
          <a:ln>
            <a:noFill/>
          </a:ln>
        </p:spPr>
      </p:pic>
      <p:sp>
        <p:nvSpPr>
          <p:cNvPr id="116" name="Google Shape;116;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Regressors used to predict non-diagonal covariance elements:</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IN"/>
              <a:t>Log values of dependent variances or diagonal variance elements were considered to avoid negative variance prediction. Predicted values converted back to their exponential form</a:t>
            </a:r>
            <a:endParaRPr/>
          </a:p>
          <a:p>
            <a:pPr marL="344488" lvl="0" indent="-166688"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117" name="Google Shape;117;p25"/>
          <p:cNvPicPr preferRelativeResize="0"/>
          <p:nvPr/>
        </p:nvPicPr>
        <p:blipFill rotWithShape="1">
          <a:blip r:embed="rId4">
            <a:alphaModFix/>
          </a:blip>
          <a:srcRect/>
          <a:stretch/>
        </p:blipFill>
        <p:spPr>
          <a:xfrm>
            <a:off x="0" y="2363654"/>
            <a:ext cx="12192000" cy="1861879"/>
          </a:xfrm>
          <a:prstGeom prst="rect">
            <a:avLst/>
          </a:prstGeom>
          <a:noFill/>
          <a:ln>
            <a:noFill/>
          </a:ln>
        </p:spPr>
      </p:pic>
      <p:pic>
        <p:nvPicPr>
          <p:cNvPr id="118" name="Google Shape;118;p25"/>
          <p:cNvPicPr preferRelativeResize="0"/>
          <p:nvPr/>
        </p:nvPicPr>
        <p:blipFill rotWithShape="1">
          <a:blip r:embed="rId5">
            <a:alphaModFix/>
          </a:blip>
          <a:srcRect/>
          <a:stretch/>
        </p:blipFill>
        <p:spPr>
          <a:xfrm>
            <a:off x="0" y="5624796"/>
            <a:ext cx="12192000" cy="101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1913475" y="365125"/>
            <a:ext cx="9440400" cy="66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sz="4320"/>
              <a:t>MGARCH</a:t>
            </a:r>
            <a:endParaRPr sz="4320"/>
          </a:p>
        </p:txBody>
      </p:sp>
      <p:pic>
        <p:nvPicPr>
          <p:cNvPr id="124" name="Google Shape;124;p26" descr="Upward trend"/>
          <p:cNvPicPr preferRelativeResize="0"/>
          <p:nvPr/>
        </p:nvPicPr>
        <p:blipFill rotWithShape="1">
          <a:blip r:embed="rId3">
            <a:alphaModFix/>
          </a:blip>
          <a:srcRect/>
          <a:stretch/>
        </p:blipFill>
        <p:spPr>
          <a:xfrm>
            <a:off x="838200" y="570706"/>
            <a:ext cx="914400" cy="914400"/>
          </a:xfrm>
          <a:prstGeom prst="rect">
            <a:avLst/>
          </a:prstGeom>
          <a:noFill/>
          <a:ln>
            <a:noFill/>
          </a:ln>
        </p:spPr>
      </p:pic>
      <p:sp>
        <p:nvSpPr>
          <p:cNvPr id="125" name="Google Shape;125;p26"/>
          <p:cNvSpPr txBox="1">
            <a:spLocks noGrp="1"/>
          </p:cNvSpPr>
          <p:nvPr>
            <p:ph type="body" idx="1"/>
          </p:nvPr>
        </p:nvSpPr>
        <p:spPr>
          <a:xfrm>
            <a:off x="838200" y="1173175"/>
            <a:ext cx="10515600" cy="5612400"/>
          </a:xfrm>
          <a:prstGeom prst="rect">
            <a:avLst/>
          </a:prstGeom>
          <a:noFill/>
          <a:ln>
            <a:noFill/>
          </a:ln>
        </p:spPr>
        <p:txBody>
          <a:bodyPr spcFirstLastPara="1" wrap="square" lIns="91425" tIns="45700" rIns="91425" bIns="45700" anchor="t" anchorCtr="0">
            <a:normAutofit/>
          </a:bodyPr>
          <a:lstStyle/>
          <a:p>
            <a:pPr marL="179999" lvl="0" indent="-228600" algn="l" rtl="0">
              <a:lnSpc>
                <a:spcPct val="90000"/>
              </a:lnSpc>
              <a:spcBef>
                <a:spcPts val="1000"/>
              </a:spcBef>
              <a:spcAft>
                <a:spcPts val="0"/>
              </a:spcAft>
              <a:buClr>
                <a:schemeClr val="dk1"/>
              </a:buClr>
              <a:buSzPts val="1800"/>
              <a:buNone/>
            </a:pPr>
            <a:r>
              <a:rPr lang="en-IN"/>
              <a:t>   Conditional variances and covariances of asset returns are of  considerable importance, and (co)variances are key inputs to asset allocation and risk management in financial institutions. Consequently, accurate models and forecasts of conditional variances and covariances are crucial.</a:t>
            </a:r>
            <a:endParaRPr/>
          </a:p>
          <a:p>
            <a:pPr marL="269999" lvl="0" indent="-89999" algn="l" rtl="0">
              <a:lnSpc>
                <a:spcPct val="90000"/>
              </a:lnSpc>
              <a:spcBef>
                <a:spcPts val="1000"/>
              </a:spcBef>
              <a:spcAft>
                <a:spcPts val="0"/>
              </a:spcAft>
              <a:buClr>
                <a:schemeClr val="dk1"/>
              </a:buClr>
              <a:buSzPts val="1800"/>
              <a:buNone/>
            </a:pPr>
            <a:r>
              <a:rPr lang="en-IN"/>
              <a:t>We are using multivariate GARCH model to find the conditional variance and covariance among four different asset class. We are using asset daily return data for initial training period and predicting conditional variance and covariance for the next quarter, this keeps on rolling for every quarter of the test period.</a:t>
            </a:r>
            <a:endParaRPr/>
          </a:p>
          <a:p>
            <a:pPr marL="269999" lvl="0" indent="-89999" algn="l" rtl="0">
              <a:lnSpc>
                <a:spcPct val="90000"/>
              </a:lnSpc>
              <a:spcBef>
                <a:spcPts val="1000"/>
              </a:spcBef>
              <a:spcAft>
                <a:spcPts val="0"/>
              </a:spcAft>
              <a:buClr>
                <a:schemeClr val="dk1"/>
              </a:buClr>
              <a:buSzPts val="1800"/>
              <a:buNone/>
            </a:pPr>
            <a:endParaRPr/>
          </a:p>
        </p:txBody>
      </p:sp>
      <p:pic>
        <p:nvPicPr>
          <p:cNvPr id="126" name="Google Shape;126;p26"/>
          <p:cNvPicPr preferRelativeResize="0"/>
          <p:nvPr/>
        </p:nvPicPr>
        <p:blipFill>
          <a:blip r:embed="rId4">
            <a:alphaModFix/>
          </a:blip>
          <a:stretch>
            <a:fillRect/>
          </a:stretch>
        </p:blipFill>
        <p:spPr>
          <a:xfrm>
            <a:off x="4129075" y="5324325"/>
            <a:ext cx="4376975" cy="1301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9a7656d2c4_0_2"/>
          <p:cNvSpPr txBox="1">
            <a:spLocks noGrp="1"/>
          </p:cNvSpPr>
          <p:nvPr>
            <p:ph type="title"/>
          </p:nvPr>
        </p:nvSpPr>
        <p:spPr>
          <a:xfrm>
            <a:off x="1913475" y="365125"/>
            <a:ext cx="9440400" cy="664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sz="4320"/>
              <a:t>MGARCH</a:t>
            </a:r>
            <a:endParaRPr sz="4320"/>
          </a:p>
        </p:txBody>
      </p:sp>
      <p:pic>
        <p:nvPicPr>
          <p:cNvPr id="132" name="Google Shape;132;g9a7656d2c4_0_2" descr="Upward trend"/>
          <p:cNvPicPr preferRelativeResize="0"/>
          <p:nvPr/>
        </p:nvPicPr>
        <p:blipFill rotWithShape="1">
          <a:blip r:embed="rId3">
            <a:alphaModFix/>
          </a:blip>
          <a:srcRect/>
          <a:stretch/>
        </p:blipFill>
        <p:spPr>
          <a:xfrm>
            <a:off x="838200" y="570706"/>
            <a:ext cx="914400" cy="914400"/>
          </a:xfrm>
          <a:prstGeom prst="rect">
            <a:avLst/>
          </a:prstGeom>
          <a:noFill/>
          <a:ln>
            <a:noFill/>
          </a:ln>
        </p:spPr>
      </p:pic>
      <p:sp>
        <p:nvSpPr>
          <p:cNvPr id="133" name="Google Shape;133;g9a7656d2c4_0_2"/>
          <p:cNvSpPr txBox="1">
            <a:spLocks noGrp="1"/>
          </p:cNvSpPr>
          <p:nvPr>
            <p:ph type="body" idx="1"/>
          </p:nvPr>
        </p:nvSpPr>
        <p:spPr>
          <a:xfrm>
            <a:off x="838200" y="1173175"/>
            <a:ext cx="10515600" cy="5612400"/>
          </a:xfrm>
          <a:prstGeom prst="rect">
            <a:avLst/>
          </a:prstGeom>
          <a:noFill/>
          <a:ln>
            <a:noFill/>
          </a:ln>
        </p:spPr>
        <p:txBody>
          <a:bodyPr spcFirstLastPara="1" wrap="square" lIns="91425" tIns="45700" rIns="91425" bIns="45700" anchor="t" anchorCtr="0">
            <a:noAutofit/>
          </a:bodyPr>
          <a:lstStyle/>
          <a:p>
            <a:pPr marL="179999" lvl="0" indent="-228600" algn="l" rtl="0">
              <a:lnSpc>
                <a:spcPct val="90000"/>
              </a:lnSpc>
              <a:spcBef>
                <a:spcPts val="1000"/>
              </a:spcBef>
              <a:spcAft>
                <a:spcPts val="0"/>
              </a:spcAft>
              <a:buClr>
                <a:schemeClr val="dk1"/>
              </a:buClr>
              <a:buSzPts val="1800"/>
              <a:buNone/>
            </a:pPr>
            <a:r>
              <a:rPr lang="en-IN"/>
              <a:t>   Within the model </a:t>
            </a:r>
            <a:r>
              <a:rPr lang="en-IN" sz="2600"/>
              <a:t>we are using ARMA of order (1,1). That is return on a given time period is related to the return of the previous time period and also the innovation of the previous time period.</a:t>
            </a:r>
            <a:endParaRPr sz="2600"/>
          </a:p>
          <a:p>
            <a:pPr marL="179999" lvl="0" indent="-228600" algn="l" rtl="0">
              <a:lnSpc>
                <a:spcPct val="90000"/>
              </a:lnSpc>
              <a:spcBef>
                <a:spcPts val="1000"/>
              </a:spcBef>
              <a:spcAft>
                <a:spcPts val="0"/>
              </a:spcAft>
              <a:buClr>
                <a:schemeClr val="dk1"/>
              </a:buClr>
              <a:buSzPts val="1800"/>
              <a:buNone/>
            </a:pPr>
            <a:endParaRPr sz="2600"/>
          </a:p>
          <a:p>
            <a:pPr marL="0" lvl="0" indent="0" algn="l" rtl="0">
              <a:lnSpc>
                <a:spcPct val="90000"/>
              </a:lnSpc>
              <a:spcBef>
                <a:spcPts val="1000"/>
              </a:spcBef>
              <a:spcAft>
                <a:spcPts val="0"/>
              </a:spcAft>
              <a:buClr>
                <a:schemeClr val="dk1"/>
              </a:buClr>
              <a:buSzPts val="1800"/>
              <a:buNone/>
            </a:pPr>
            <a:r>
              <a:rPr lang="en-IN" sz="2600"/>
              <a:t>We are using r code in python by using rpy2 package of python.</a:t>
            </a:r>
            <a:endParaRPr sz="2600"/>
          </a:p>
          <a:p>
            <a:pPr marL="0" lvl="0" indent="0" algn="l" rtl="0">
              <a:lnSpc>
                <a:spcPct val="90000"/>
              </a:lnSpc>
              <a:spcBef>
                <a:spcPts val="1000"/>
              </a:spcBef>
              <a:spcAft>
                <a:spcPts val="0"/>
              </a:spcAft>
              <a:buClr>
                <a:schemeClr val="dk1"/>
              </a:buClr>
              <a:buSzPts val="1800"/>
              <a:buNone/>
            </a:pPr>
            <a:endParaRPr sz="2600"/>
          </a:p>
        </p:txBody>
      </p:sp>
      <p:pic>
        <p:nvPicPr>
          <p:cNvPr id="134" name="Google Shape;134;g9a7656d2c4_0_2"/>
          <p:cNvPicPr preferRelativeResize="0"/>
          <p:nvPr/>
        </p:nvPicPr>
        <p:blipFill>
          <a:blip r:embed="rId4">
            <a:alphaModFix/>
          </a:blip>
          <a:stretch>
            <a:fillRect/>
          </a:stretch>
        </p:blipFill>
        <p:spPr>
          <a:xfrm>
            <a:off x="1138325" y="2501250"/>
            <a:ext cx="9634399" cy="346550"/>
          </a:xfrm>
          <a:prstGeom prst="rect">
            <a:avLst/>
          </a:prstGeom>
          <a:noFill/>
          <a:ln>
            <a:noFill/>
          </a:ln>
        </p:spPr>
      </p:pic>
      <p:pic>
        <p:nvPicPr>
          <p:cNvPr id="135" name="Google Shape;135;g9a7656d2c4_0_2"/>
          <p:cNvPicPr preferRelativeResize="0"/>
          <p:nvPr/>
        </p:nvPicPr>
        <p:blipFill>
          <a:blip r:embed="rId5">
            <a:alphaModFix/>
          </a:blip>
          <a:stretch>
            <a:fillRect/>
          </a:stretch>
        </p:blipFill>
        <p:spPr>
          <a:xfrm>
            <a:off x="1624025" y="3429000"/>
            <a:ext cx="8943975" cy="3371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1913468" y="365125"/>
            <a:ext cx="944033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sz="4800"/>
              <a:t>Methodology</a:t>
            </a:r>
            <a:endParaRPr/>
          </a:p>
        </p:txBody>
      </p:sp>
      <p:pic>
        <p:nvPicPr>
          <p:cNvPr id="141" name="Google Shape;141;p27" descr="Upward trend"/>
          <p:cNvPicPr preferRelativeResize="0"/>
          <p:nvPr/>
        </p:nvPicPr>
        <p:blipFill rotWithShape="1">
          <a:blip r:embed="rId3">
            <a:alphaModFix/>
          </a:blip>
          <a:srcRect/>
          <a:stretch/>
        </p:blipFill>
        <p:spPr>
          <a:xfrm>
            <a:off x="838200" y="570706"/>
            <a:ext cx="914400" cy="914400"/>
          </a:xfrm>
          <a:prstGeom prst="rect">
            <a:avLst/>
          </a:prstGeom>
          <a:noFill/>
          <a:ln>
            <a:noFill/>
          </a:ln>
        </p:spPr>
      </p:pic>
      <p:grpSp>
        <p:nvGrpSpPr>
          <p:cNvPr id="142" name="Google Shape;142;p27"/>
          <p:cNvGrpSpPr/>
          <p:nvPr/>
        </p:nvGrpSpPr>
        <p:grpSpPr>
          <a:xfrm>
            <a:off x="433499" y="1580299"/>
            <a:ext cx="5514138" cy="4837916"/>
            <a:chOff x="879" y="84926"/>
            <a:chExt cx="5514138" cy="4837916"/>
          </a:xfrm>
        </p:grpSpPr>
        <p:sp>
          <p:nvSpPr>
            <p:cNvPr id="143" name="Google Shape;143;p27"/>
            <p:cNvSpPr/>
            <p:nvPr/>
          </p:nvSpPr>
          <p:spPr>
            <a:xfrm>
              <a:off x="879" y="84926"/>
              <a:ext cx="1764117" cy="1764117"/>
            </a:xfrm>
            <a:prstGeom prst="ellipse">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7"/>
            <p:cNvSpPr txBox="1"/>
            <p:nvPr/>
          </p:nvSpPr>
          <p:spPr>
            <a:xfrm>
              <a:off x="259228" y="343275"/>
              <a:ext cx="1247419" cy="1247419"/>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Quarterly avg of daily returns for past days</a:t>
              </a:r>
              <a:endParaRPr/>
            </a:p>
          </p:txBody>
        </p:sp>
        <p:sp>
          <p:nvSpPr>
            <p:cNvPr id="145" name="Google Shape;145;p27"/>
            <p:cNvSpPr/>
            <p:nvPr/>
          </p:nvSpPr>
          <p:spPr>
            <a:xfrm>
              <a:off x="371344" y="1992290"/>
              <a:ext cx="1023188" cy="1023188"/>
            </a:xfrm>
            <a:prstGeom prst="mathPlus">
              <a:avLst>
                <a:gd name="adj1" fmla="val 2352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7"/>
            <p:cNvSpPr txBox="1"/>
            <p:nvPr/>
          </p:nvSpPr>
          <p:spPr>
            <a:xfrm>
              <a:off x="506968" y="2383557"/>
              <a:ext cx="751940" cy="2406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7" name="Google Shape;147;p27"/>
            <p:cNvSpPr/>
            <p:nvPr/>
          </p:nvSpPr>
          <p:spPr>
            <a:xfrm>
              <a:off x="879" y="3158725"/>
              <a:ext cx="1764117" cy="1764117"/>
            </a:xfrm>
            <a:prstGeom prst="ellipse">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txBox="1"/>
            <p:nvPr/>
          </p:nvSpPr>
          <p:spPr>
            <a:xfrm>
              <a:off x="259228" y="3417074"/>
              <a:ext cx="1247419" cy="1247419"/>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Quarterly Covariance matrix using 3  approaches</a:t>
              </a:r>
              <a:endParaRPr/>
            </a:p>
          </p:txBody>
        </p:sp>
        <p:sp>
          <p:nvSpPr>
            <p:cNvPr id="149" name="Google Shape;149;p27"/>
            <p:cNvSpPr/>
            <p:nvPr/>
          </p:nvSpPr>
          <p:spPr>
            <a:xfrm>
              <a:off x="2029615" y="2175758"/>
              <a:ext cx="560989" cy="656251"/>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txBox="1"/>
            <p:nvPr/>
          </p:nvSpPr>
          <p:spPr>
            <a:xfrm>
              <a:off x="2029615" y="2307008"/>
              <a:ext cx="392692" cy="3937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 name="Google Shape;151;p27"/>
            <p:cNvSpPr/>
            <p:nvPr/>
          </p:nvSpPr>
          <p:spPr>
            <a:xfrm>
              <a:off x="2823468" y="1237988"/>
              <a:ext cx="2691549" cy="2531791"/>
            </a:xfrm>
            <a:prstGeom prst="ellipse">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7"/>
            <p:cNvSpPr txBox="1"/>
            <p:nvPr/>
          </p:nvSpPr>
          <p:spPr>
            <a:xfrm>
              <a:off x="3217636" y="1608760"/>
              <a:ext cx="1903213" cy="179024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Efficient frontier for risk-return trade off</a:t>
              </a:r>
              <a:endParaRPr/>
            </a:p>
            <a:p>
              <a:pPr marL="0" marR="0" lvl="0" indent="0" algn="ctr" rtl="0">
                <a:lnSpc>
                  <a:spcPct val="90000"/>
                </a:lnSpc>
                <a:spcBef>
                  <a:spcPts val="63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Select weights corresponding to 3 different risk levels</a:t>
              </a:r>
              <a:endParaRPr/>
            </a:p>
          </p:txBody>
        </p:sp>
      </p:grpSp>
      <p:grpSp>
        <p:nvGrpSpPr>
          <p:cNvPr id="153" name="Google Shape;153;p27"/>
          <p:cNvGrpSpPr/>
          <p:nvPr/>
        </p:nvGrpSpPr>
        <p:grpSpPr>
          <a:xfrm>
            <a:off x="6110265" y="1570032"/>
            <a:ext cx="5514138" cy="4837916"/>
            <a:chOff x="879" y="84926"/>
            <a:chExt cx="5514138" cy="4837916"/>
          </a:xfrm>
        </p:grpSpPr>
        <p:sp>
          <p:nvSpPr>
            <p:cNvPr id="154" name="Google Shape;154;p27"/>
            <p:cNvSpPr/>
            <p:nvPr/>
          </p:nvSpPr>
          <p:spPr>
            <a:xfrm>
              <a:off x="879" y="84926"/>
              <a:ext cx="1764117" cy="1764117"/>
            </a:xfrm>
            <a:prstGeom prst="ellipse">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txBox="1"/>
            <p:nvPr/>
          </p:nvSpPr>
          <p:spPr>
            <a:xfrm>
              <a:off x="259228" y="343275"/>
              <a:ext cx="1247419" cy="1247419"/>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Portfolio weights for each quarter and risk levels</a:t>
              </a:r>
              <a:endParaRPr/>
            </a:p>
          </p:txBody>
        </p:sp>
        <p:sp>
          <p:nvSpPr>
            <p:cNvPr id="156" name="Google Shape;156;p27"/>
            <p:cNvSpPr/>
            <p:nvPr/>
          </p:nvSpPr>
          <p:spPr>
            <a:xfrm>
              <a:off x="371344" y="1992290"/>
              <a:ext cx="1023188" cy="1023188"/>
            </a:xfrm>
            <a:prstGeom prst="mathPlus">
              <a:avLst>
                <a:gd name="adj1" fmla="val 23520"/>
              </a:avLst>
            </a:prstGeom>
            <a:solidFill>
              <a:srgbClr val="ABB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txBox="1"/>
            <p:nvPr/>
          </p:nvSpPr>
          <p:spPr>
            <a:xfrm>
              <a:off x="506968" y="2383557"/>
              <a:ext cx="751940" cy="2406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158" name="Google Shape;158;p27"/>
            <p:cNvSpPr/>
            <p:nvPr/>
          </p:nvSpPr>
          <p:spPr>
            <a:xfrm>
              <a:off x="879" y="3158725"/>
              <a:ext cx="1764117" cy="1764117"/>
            </a:xfrm>
            <a:prstGeom prst="ellipse">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txBox="1"/>
            <p:nvPr/>
          </p:nvSpPr>
          <p:spPr>
            <a:xfrm>
              <a:off x="259228" y="3417074"/>
              <a:ext cx="1247419" cy="1247419"/>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Daily returns for the next quarter</a:t>
              </a:r>
              <a:endParaRPr/>
            </a:p>
          </p:txBody>
        </p:sp>
        <p:sp>
          <p:nvSpPr>
            <p:cNvPr id="160" name="Google Shape;160;p27"/>
            <p:cNvSpPr/>
            <p:nvPr/>
          </p:nvSpPr>
          <p:spPr>
            <a:xfrm>
              <a:off x="2029615" y="2175758"/>
              <a:ext cx="560989" cy="656251"/>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txBox="1"/>
            <p:nvPr/>
          </p:nvSpPr>
          <p:spPr>
            <a:xfrm>
              <a:off x="2029615" y="2307008"/>
              <a:ext cx="392692" cy="3937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162" name="Google Shape;162;p27"/>
            <p:cNvSpPr/>
            <p:nvPr/>
          </p:nvSpPr>
          <p:spPr>
            <a:xfrm>
              <a:off x="2823468" y="1237988"/>
              <a:ext cx="2691549" cy="2531791"/>
            </a:xfrm>
            <a:prstGeom prst="ellipse">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txBox="1"/>
            <p:nvPr/>
          </p:nvSpPr>
          <p:spPr>
            <a:xfrm>
              <a:off x="3217636" y="1608760"/>
              <a:ext cx="1903213" cy="179024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Daily portfolio returns for the next quarter</a:t>
              </a:r>
              <a:endParaRPr/>
            </a:p>
            <a:p>
              <a:pPr marL="0" marR="0" lvl="0" indent="0" algn="ctr" rtl="0">
                <a:lnSpc>
                  <a:spcPct val="90000"/>
                </a:lnSpc>
                <a:spcBef>
                  <a:spcPts val="63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90000"/>
                </a:lnSpc>
                <a:spcBef>
                  <a:spcPts val="63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Summarize and present key metrics</a:t>
              </a:r>
              <a:endParaRPr/>
            </a:p>
          </p:txBody>
        </p:sp>
      </p:grpSp>
      <p:sp>
        <p:nvSpPr>
          <p:cNvPr id="164" name="Google Shape;164;p27"/>
          <p:cNvSpPr txBox="1"/>
          <p:nvPr/>
        </p:nvSpPr>
        <p:spPr>
          <a:xfrm>
            <a:off x="361650" y="1473400"/>
            <a:ext cx="5586000" cy="51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65" name="Google Shape;165;p27"/>
          <p:cNvSpPr txBox="1"/>
          <p:nvPr/>
        </p:nvSpPr>
        <p:spPr>
          <a:xfrm>
            <a:off x="361650" y="1473400"/>
            <a:ext cx="5738400" cy="5103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66" name="Google Shape;166;p27"/>
          <p:cNvSpPr txBox="1"/>
          <p:nvPr/>
        </p:nvSpPr>
        <p:spPr>
          <a:xfrm>
            <a:off x="6074338" y="1473400"/>
            <a:ext cx="5586000" cy="5103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1913468" y="365125"/>
            <a:ext cx="944033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sz="4800"/>
              <a:t>Example</a:t>
            </a:r>
            <a:endParaRPr/>
          </a:p>
        </p:txBody>
      </p:sp>
      <p:pic>
        <p:nvPicPr>
          <p:cNvPr id="172" name="Google Shape;172;p28" descr="Upward trend"/>
          <p:cNvPicPr preferRelativeResize="0"/>
          <p:nvPr/>
        </p:nvPicPr>
        <p:blipFill rotWithShape="1">
          <a:blip r:embed="rId3">
            <a:alphaModFix/>
          </a:blip>
          <a:srcRect/>
          <a:stretch/>
        </p:blipFill>
        <p:spPr>
          <a:xfrm>
            <a:off x="838200" y="570706"/>
            <a:ext cx="914400" cy="914400"/>
          </a:xfrm>
          <a:prstGeom prst="rect">
            <a:avLst/>
          </a:prstGeom>
          <a:noFill/>
          <a:ln>
            <a:noFill/>
          </a:ln>
        </p:spPr>
      </p:pic>
      <p:graphicFrame>
        <p:nvGraphicFramePr>
          <p:cNvPr id="173" name="Google Shape;173;p28"/>
          <p:cNvGraphicFramePr/>
          <p:nvPr/>
        </p:nvGraphicFramePr>
        <p:xfrm>
          <a:off x="304793" y="1485089"/>
          <a:ext cx="3000000" cy="3000000"/>
        </p:xfrm>
        <a:graphic>
          <a:graphicData uri="http://schemas.openxmlformats.org/drawingml/2006/table">
            <a:tbl>
              <a:tblPr firstRow="1" bandRow="1">
                <a:noFill/>
                <a:tableStyleId>{651F95FD-A3C4-4DD2-A0CA-4F3B657E5D20}</a:tableStyleId>
              </a:tblPr>
              <a:tblGrid>
                <a:gridCol w="2052550">
                  <a:extLst>
                    <a:ext uri="{9D8B030D-6E8A-4147-A177-3AD203B41FA5}">
                      <a16:colId xmlns:a16="http://schemas.microsoft.com/office/drawing/2014/main" val="20000"/>
                    </a:ext>
                  </a:extLst>
                </a:gridCol>
                <a:gridCol w="5052900">
                  <a:extLst>
                    <a:ext uri="{9D8B030D-6E8A-4147-A177-3AD203B41FA5}">
                      <a16:colId xmlns:a16="http://schemas.microsoft.com/office/drawing/2014/main" val="20001"/>
                    </a:ext>
                  </a:extLst>
                </a:gridCol>
                <a:gridCol w="4476950">
                  <a:extLst>
                    <a:ext uri="{9D8B030D-6E8A-4147-A177-3AD203B41FA5}">
                      <a16:colId xmlns:a16="http://schemas.microsoft.com/office/drawing/2014/main" val="20002"/>
                    </a:ext>
                  </a:extLst>
                </a:gridCol>
              </a:tblGrid>
              <a:tr h="349300">
                <a:tc>
                  <a:txBody>
                    <a:bodyPr/>
                    <a:lstStyle/>
                    <a:p>
                      <a:pPr marL="0" marR="0" lvl="0" indent="0" algn="ctr" rtl="0">
                        <a:lnSpc>
                          <a:spcPct val="100000"/>
                        </a:lnSpc>
                        <a:spcBef>
                          <a:spcPts val="0"/>
                        </a:spcBef>
                        <a:spcAft>
                          <a:spcPts val="0"/>
                        </a:spcAft>
                        <a:buNone/>
                      </a:pPr>
                      <a:r>
                        <a:rPr lang="en-IN" sz="1500" u="none" strike="noStrike" cap="none">
                          <a:latin typeface="Calibri"/>
                          <a:ea typeface="Calibri"/>
                          <a:cs typeface="Calibri"/>
                          <a:sym typeface="Calibri"/>
                        </a:rPr>
                        <a:t>Steps</a:t>
                      </a:r>
                      <a:endParaRPr/>
                    </a:p>
                  </a:txBody>
                  <a:tcPr marL="91450" marR="91450" marT="45725" marB="45725"/>
                </a:tc>
                <a:tc>
                  <a:txBody>
                    <a:bodyPr/>
                    <a:lstStyle/>
                    <a:p>
                      <a:pPr marL="0" marR="0" lvl="0" indent="0" algn="ctr" rtl="0">
                        <a:lnSpc>
                          <a:spcPct val="100000"/>
                        </a:lnSpc>
                        <a:spcBef>
                          <a:spcPts val="0"/>
                        </a:spcBef>
                        <a:spcAft>
                          <a:spcPts val="0"/>
                        </a:spcAft>
                        <a:buNone/>
                      </a:pPr>
                      <a:r>
                        <a:rPr lang="en-IN" sz="1500" u="none" strike="noStrike" cap="none">
                          <a:latin typeface="Calibri"/>
                          <a:ea typeface="Calibri"/>
                          <a:cs typeface="Calibri"/>
                          <a:sym typeface="Calibri"/>
                        </a:rPr>
                        <a:t>Quarter ended 03/31/2008</a:t>
                      </a:r>
                      <a:endParaRPr/>
                    </a:p>
                  </a:txBody>
                  <a:tcPr marL="91450" marR="91450" marT="45725" marB="45725"/>
                </a:tc>
                <a:tc>
                  <a:txBody>
                    <a:bodyPr/>
                    <a:lstStyle/>
                    <a:p>
                      <a:pPr marL="0" marR="0" lvl="0" indent="0" algn="ctr" rtl="0">
                        <a:lnSpc>
                          <a:spcPct val="100000"/>
                        </a:lnSpc>
                        <a:spcBef>
                          <a:spcPts val="0"/>
                        </a:spcBef>
                        <a:spcAft>
                          <a:spcPts val="0"/>
                        </a:spcAft>
                        <a:buNone/>
                      </a:pPr>
                      <a:r>
                        <a:rPr lang="en-IN" sz="1500" u="none" strike="noStrike" cap="none">
                          <a:latin typeface="Calibri"/>
                          <a:ea typeface="Calibri"/>
                          <a:cs typeface="Calibri"/>
                          <a:sym typeface="Calibri"/>
                        </a:rPr>
                        <a:t>Quarter ended 06/30/2008</a:t>
                      </a:r>
                      <a:endParaRPr/>
                    </a:p>
                  </a:txBody>
                  <a:tcPr marL="91450" marR="91450" marT="45725" marB="45725"/>
                </a:tc>
                <a:extLst>
                  <a:ext uri="{0D108BD9-81ED-4DB2-BD59-A6C34878D82A}">
                    <a16:rowId xmlns:a16="http://schemas.microsoft.com/office/drawing/2014/main" val="10000"/>
                  </a:ext>
                </a:extLst>
              </a:tr>
              <a:tr h="749250">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Calculating covariance matrix using historical daily returns</a:t>
                      </a:r>
                      <a:endParaRPr/>
                    </a:p>
                  </a:txBody>
                  <a:tcPr marL="91450" marR="91450" marT="45725" marB="45725"/>
                </a:tc>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Covariance of past 63/252/504 daily returns</a:t>
                      </a:r>
                      <a:endParaRPr/>
                    </a:p>
                  </a:txBody>
                  <a:tcPr marL="91450" marR="91450" marT="45725" marB="45725"/>
                </a:tc>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Covariance of past 63/252/504 daily returns</a:t>
                      </a:r>
                      <a:endParaRPr/>
                    </a:p>
                  </a:txBody>
                  <a:tcPr marL="91450" marR="91450" marT="45725" marB="45725"/>
                </a:tc>
                <a:extLst>
                  <a:ext uri="{0D108BD9-81ED-4DB2-BD59-A6C34878D82A}">
                    <a16:rowId xmlns:a16="http://schemas.microsoft.com/office/drawing/2014/main" val="10001"/>
                  </a:ext>
                </a:extLst>
              </a:tr>
              <a:tr h="1410350">
                <a:tc>
                  <a:txBody>
                    <a:bodyPr/>
                    <a:lstStyle/>
                    <a:p>
                      <a:pPr marL="0" marR="0" lvl="0" indent="0" algn="l" rtl="0">
                        <a:lnSpc>
                          <a:spcPct val="100000"/>
                        </a:lnSpc>
                        <a:spcBef>
                          <a:spcPts val="0"/>
                        </a:spcBef>
                        <a:spcAft>
                          <a:spcPts val="0"/>
                        </a:spcAft>
                        <a:buClr>
                          <a:srgbClr val="000000"/>
                        </a:buClr>
                        <a:buSzPts val="1500"/>
                        <a:buFont typeface="Arial"/>
                        <a:buNone/>
                      </a:pPr>
                      <a:r>
                        <a:rPr lang="en-IN" sz="1500" u="none" strike="noStrike" cap="none">
                          <a:latin typeface="Calibri"/>
                          <a:ea typeface="Calibri"/>
                          <a:cs typeface="Calibri"/>
                          <a:sym typeface="Calibri"/>
                        </a:rPr>
                        <a:t>Covariance matrix forecasted using LR Model</a:t>
                      </a:r>
                      <a:endParaRPr/>
                    </a:p>
                  </a:txBody>
                  <a:tcPr marL="91450" marR="91450" marT="45725" marB="45725"/>
                </a:tc>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Use lag values of covariance elements for training set, i.e. from 09/30/1982 to 12/31/2007 to predict covariance for quarter ending 03/31/2008</a:t>
                      </a:r>
                      <a:endParaRPr/>
                    </a:p>
                    <a:p>
                      <a:pPr marL="0" marR="0" lvl="0" indent="0" algn="l" rtl="0">
                        <a:lnSpc>
                          <a:spcPct val="100000"/>
                        </a:lnSpc>
                        <a:spcBef>
                          <a:spcPts val="0"/>
                        </a:spcBef>
                        <a:spcAft>
                          <a:spcPts val="0"/>
                        </a:spcAft>
                        <a:buNone/>
                      </a:pPr>
                      <a:endParaRPr sz="1500" u="none" strike="noStrike" cap="none">
                        <a:latin typeface="Calibri"/>
                        <a:ea typeface="Calibri"/>
                        <a:cs typeface="Calibri"/>
                        <a:sym typeface="Calibri"/>
                      </a:endParaRPr>
                    </a:p>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Covariance elements are calculated with a lookback of 63/252/504 daily returns</a:t>
                      </a:r>
                      <a:endParaRPr/>
                    </a:p>
                  </a:txBody>
                  <a:tcPr marL="91450" marR="91450" marT="45725" marB="45725"/>
                </a:tc>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Use lag values of covariance elements for training set and previous quarter, i.e. from 09/30/1982 to 03/31/2008,  to predict covariance for quarter ending 06/30/2008</a:t>
                      </a:r>
                      <a:endParaRPr/>
                    </a:p>
                  </a:txBody>
                  <a:tcPr marL="91450" marR="91450" marT="45725" marB="45725"/>
                </a:tc>
                <a:extLst>
                  <a:ext uri="{0D108BD9-81ED-4DB2-BD59-A6C34878D82A}">
                    <a16:rowId xmlns:a16="http://schemas.microsoft.com/office/drawing/2014/main" val="10002"/>
                  </a:ext>
                </a:extLst>
              </a:tr>
              <a:tr h="749250">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Covariance matrix forecasted using MGARCH Model</a:t>
                      </a:r>
                      <a:endParaRPr/>
                    </a:p>
                  </a:txBody>
                  <a:tcPr marL="91450" marR="91450" marT="45725" marB="45725"/>
                </a:tc>
                <a:tc>
                  <a:txBody>
                    <a:bodyPr/>
                    <a:lstStyle/>
                    <a:p>
                      <a:pPr marL="0" marR="0" lvl="0" indent="0" algn="l" rtl="0">
                        <a:lnSpc>
                          <a:spcPct val="100000"/>
                        </a:lnSpc>
                        <a:spcBef>
                          <a:spcPts val="0"/>
                        </a:spcBef>
                        <a:spcAft>
                          <a:spcPts val="0"/>
                        </a:spcAft>
                        <a:buNone/>
                      </a:pPr>
                      <a:r>
                        <a:rPr lang="en-IN" sz="1500">
                          <a:latin typeface="Calibri"/>
                          <a:ea typeface="Calibri"/>
                          <a:cs typeface="Calibri"/>
                          <a:sym typeface="Calibri"/>
                        </a:rPr>
                        <a:t>Using daily returns from 09/30/1982 to 12/31/2007 , covariance matrix is predicted for quarter ending 03/31/2008</a:t>
                      </a:r>
                      <a:endParaRPr sz="1500"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None/>
                      </a:pPr>
                      <a:r>
                        <a:rPr lang="en-IN" sz="1500">
                          <a:latin typeface="Calibri"/>
                          <a:ea typeface="Calibri"/>
                          <a:cs typeface="Calibri"/>
                          <a:sym typeface="Calibri"/>
                        </a:rPr>
                        <a:t>Using daily returns from 09/30/1982 upto 03/31/3008, covariance matrix is predicted for quarter ending 06/30/2008</a:t>
                      </a:r>
                      <a:endParaRPr sz="15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r h="969925">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Weights</a:t>
                      </a:r>
                      <a:endParaRPr/>
                    </a:p>
                  </a:txBody>
                  <a:tcPr marL="91450" marR="91450" marT="45725" marB="45725"/>
                </a:tc>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Compute efficient frontier for risk-return trade off for quarter ending 03/31/2008</a:t>
                      </a:r>
                      <a:endParaRPr/>
                    </a:p>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Select weights corresponding to three different risk levels</a:t>
                      </a:r>
                      <a:endParaRPr/>
                    </a:p>
                  </a:txBody>
                  <a:tcPr marL="91450" marR="91450" marT="45725" marB="45725"/>
                </a:tc>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Compute efficient frontier for risk-return trade off for quarter ending 06/30/2008</a:t>
                      </a:r>
                      <a:endParaRPr/>
                    </a:p>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Select weights corresponding to three different risk levels</a:t>
                      </a:r>
                      <a:endParaRPr/>
                    </a:p>
                  </a:txBody>
                  <a:tcPr marL="91450" marR="91450" marT="45725" marB="45725"/>
                </a:tc>
                <a:extLst>
                  <a:ext uri="{0D108BD9-81ED-4DB2-BD59-A6C34878D82A}">
                    <a16:rowId xmlns:a16="http://schemas.microsoft.com/office/drawing/2014/main" val="10004"/>
                  </a:ext>
                </a:extLst>
              </a:tr>
              <a:tr h="969925">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Portfolio returns</a:t>
                      </a:r>
                      <a:endParaRPr/>
                    </a:p>
                  </a:txBody>
                  <a:tcPr marL="91450" marR="91450" marT="45725" marB="45725"/>
                </a:tc>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Apply weights calculated for quarter ending 03/31/2008 to daily returns from 04/01/2008 to 06/30/2008 and compute daily portfolio returns</a:t>
                      </a:r>
                      <a:endParaRPr/>
                    </a:p>
                  </a:txBody>
                  <a:tcPr marL="91450" marR="91450" marT="45725" marB="45725"/>
                </a:tc>
                <a:tc>
                  <a:txBody>
                    <a:bodyPr/>
                    <a:lstStyle/>
                    <a:p>
                      <a:pPr marL="0" marR="0" lvl="0" indent="0" algn="l" rtl="0">
                        <a:lnSpc>
                          <a:spcPct val="100000"/>
                        </a:lnSpc>
                        <a:spcBef>
                          <a:spcPts val="0"/>
                        </a:spcBef>
                        <a:spcAft>
                          <a:spcPts val="0"/>
                        </a:spcAft>
                        <a:buNone/>
                      </a:pPr>
                      <a:r>
                        <a:rPr lang="en-IN" sz="1500" u="none" strike="noStrike" cap="none">
                          <a:latin typeface="Calibri"/>
                          <a:ea typeface="Calibri"/>
                          <a:cs typeface="Calibri"/>
                          <a:sym typeface="Calibri"/>
                        </a:rPr>
                        <a:t>Apply weights calculated for quarter ending 06/30/2008 to daily returns from 07/01/2008 to 09/30/2008 and compute daily portfolio returns</a:t>
                      </a: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1913468" y="365125"/>
            <a:ext cx="944033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sz="4800"/>
              <a:t>Summarizing key performance</a:t>
            </a:r>
            <a:endParaRPr/>
          </a:p>
        </p:txBody>
      </p:sp>
      <p:pic>
        <p:nvPicPr>
          <p:cNvPr id="179" name="Google Shape;179;p29" descr="Upward trend"/>
          <p:cNvPicPr preferRelativeResize="0"/>
          <p:nvPr/>
        </p:nvPicPr>
        <p:blipFill rotWithShape="1">
          <a:blip r:embed="rId3">
            <a:alphaModFix/>
          </a:blip>
          <a:srcRect/>
          <a:stretch/>
        </p:blipFill>
        <p:spPr>
          <a:xfrm>
            <a:off x="838200" y="570706"/>
            <a:ext cx="914400" cy="914400"/>
          </a:xfrm>
          <a:prstGeom prst="rect">
            <a:avLst/>
          </a:prstGeom>
          <a:noFill/>
          <a:ln>
            <a:noFill/>
          </a:ln>
        </p:spPr>
      </p:pic>
      <p:sp>
        <p:nvSpPr>
          <p:cNvPr id="180" name="Google Shape;180;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IN"/>
              <a:t>Calculated key performance metrics for comparing portfolio returns</a:t>
            </a:r>
            <a:endParaRPr/>
          </a:p>
          <a:p>
            <a:pPr marL="457200" lvl="0" indent="-342900" algn="l" rtl="0">
              <a:lnSpc>
                <a:spcPct val="90000"/>
              </a:lnSpc>
              <a:spcBef>
                <a:spcPts val="1000"/>
              </a:spcBef>
              <a:spcAft>
                <a:spcPts val="0"/>
              </a:spcAft>
              <a:buClr>
                <a:schemeClr val="dk1"/>
              </a:buClr>
              <a:buSzPts val="1800"/>
              <a:buChar char="•"/>
            </a:pPr>
            <a:r>
              <a:rPr lang="en-IN"/>
              <a:t>Drawdown</a:t>
            </a:r>
            <a:endParaRPr/>
          </a:p>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p>
          <a:p>
            <a:pPr marL="457200" lvl="0" indent="-342900" algn="l" rtl="0">
              <a:lnSpc>
                <a:spcPct val="90000"/>
              </a:lnSpc>
              <a:spcBef>
                <a:spcPts val="1000"/>
              </a:spcBef>
              <a:spcAft>
                <a:spcPts val="0"/>
              </a:spcAft>
              <a:buClr>
                <a:schemeClr val="dk1"/>
              </a:buClr>
              <a:buSzPts val="1800"/>
              <a:buChar char="•"/>
            </a:pPr>
            <a:r>
              <a:rPr lang="en-IN"/>
              <a:t>Win/Loss ratio</a:t>
            </a:r>
            <a:endParaRPr/>
          </a:p>
          <a:p>
            <a:pPr marL="457200" lvl="0" indent="-228600" algn="l" rtl="0">
              <a:lnSpc>
                <a:spcPct val="90000"/>
              </a:lnSpc>
              <a:spcBef>
                <a:spcPts val="1000"/>
              </a:spcBef>
              <a:spcAft>
                <a:spcPts val="0"/>
              </a:spcAft>
              <a:buClr>
                <a:schemeClr val="dk1"/>
              </a:buClr>
              <a:buSzPts val="1800"/>
              <a:buNone/>
            </a:pPr>
            <a:endParaRPr/>
          </a:p>
        </p:txBody>
      </p:sp>
      <p:pic>
        <p:nvPicPr>
          <p:cNvPr id="181" name="Google Shape;181;p29"/>
          <p:cNvPicPr preferRelativeResize="0"/>
          <p:nvPr/>
        </p:nvPicPr>
        <p:blipFill rotWithShape="1">
          <a:blip r:embed="rId4">
            <a:alphaModFix/>
          </a:blip>
          <a:srcRect/>
          <a:stretch/>
        </p:blipFill>
        <p:spPr>
          <a:xfrm>
            <a:off x="3546987" y="2648640"/>
            <a:ext cx="5705475" cy="1990725"/>
          </a:xfrm>
          <a:prstGeom prst="rect">
            <a:avLst/>
          </a:prstGeom>
          <a:noFill/>
          <a:ln>
            <a:noFill/>
          </a:ln>
        </p:spPr>
      </p:pic>
      <p:pic>
        <p:nvPicPr>
          <p:cNvPr id="182" name="Google Shape;182;p29"/>
          <p:cNvPicPr preferRelativeResize="0"/>
          <p:nvPr/>
        </p:nvPicPr>
        <p:blipFill rotWithShape="1">
          <a:blip r:embed="rId5">
            <a:alphaModFix/>
          </a:blip>
          <a:srcRect/>
          <a:stretch/>
        </p:blipFill>
        <p:spPr>
          <a:xfrm>
            <a:off x="4628535" y="5311775"/>
            <a:ext cx="3267075" cy="1181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814</Words>
  <Application>Microsoft Office PowerPoint</Application>
  <PresentationFormat>Widescreen</PresentationFormat>
  <Paragraphs>147</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Sapiat – Backtesting</vt:lpstr>
      <vt:lpstr>Objective</vt:lpstr>
      <vt:lpstr>Predicting covariance elements using LR</vt:lpstr>
      <vt:lpstr>Predicting covariance elements using LR</vt:lpstr>
      <vt:lpstr>MGARCH</vt:lpstr>
      <vt:lpstr>MGARCH</vt:lpstr>
      <vt:lpstr>Methodology</vt:lpstr>
      <vt:lpstr>Example</vt:lpstr>
      <vt:lpstr>Summarizing key performance</vt:lpstr>
      <vt:lpstr>Lookback of 63 days</vt:lpstr>
      <vt:lpstr>Sample Efficient frontiers </vt:lpstr>
      <vt:lpstr>PowerPoint Presentation</vt:lpstr>
      <vt:lpstr>PowerPoint Presentation</vt:lpstr>
      <vt:lpstr>PowerPoint Presentation</vt:lpstr>
      <vt:lpstr>Lookback of 252 days</vt:lpstr>
      <vt:lpstr>Sample Efficient frontiers </vt:lpstr>
      <vt:lpstr>PowerPoint Presentation</vt:lpstr>
      <vt:lpstr>PowerPoint Presentation</vt:lpstr>
      <vt:lpstr>PowerPoint Presentation</vt:lpstr>
      <vt:lpstr>Lookback of 504 days</vt:lpstr>
      <vt:lpstr>Sample Efficient frontiers </vt:lpstr>
      <vt:lpstr>PowerPoint Presentation</vt:lpstr>
      <vt:lpstr>PowerPoint Presentation</vt:lpstr>
      <vt:lpstr>PowerPoint Presentation</vt:lpstr>
      <vt:lpstr>Abir</vt:lpstr>
      <vt:lpstr>Sample Efficient frontiers(for Quarter ending 2008-03-31)</vt:lpstr>
      <vt:lpstr>Results for low level risk – 0.003 - 63 Days Lookback</vt:lpstr>
      <vt:lpstr>Results for Medium level risk – 0.005 - 63 Days Lookback</vt:lpstr>
      <vt:lpstr>Results for High level risk – 0.007- 63 Days Lookback</vt:lpstr>
      <vt:lpstr>Results for low level risk – 0.003 - 252 Days Lookback</vt:lpstr>
      <vt:lpstr>Results for Medium level risk – 0.005 - 252 Days Lookback</vt:lpstr>
      <vt:lpstr>Results for High level risk – 0.007- 252 Days Lookback</vt:lpstr>
      <vt:lpstr>Results for low level risk – 0.003 - 504 Days Lookback</vt:lpstr>
      <vt:lpstr>Results for Medium level risk – 0.005 - 504 Days Lookback</vt:lpstr>
      <vt:lpstr>Results for High level risk – 0.007- 504 Days Lookback</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Sapiat – Backtesting</dc:title>
  <dc:creator>Kruti Shah</dc:creator>
  <cp:lastModifiedBy>Abir Chakraborty</cp:lastModifiedBy>
  <cp:revision>1</cp:revision>
  <dcterms:created xsi:type="dcterms:W3CDTF">2020-09-27T02:48:44Z</dcterms:created>
  <dcterms:modified xsi:type="dcterms:W3CDTF">2020-11-16T12:45:11Z</dcterms:modified>
</cp:coreProperties>
</file>